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40"/>
  </p:notesMasterIdLst>
  <p:sldIdLst>
    <p:sldId id="485" r:id="rId2"/>
    <p:sldId id="486" r:id="rId3"/>
    <p:sldId id="711" r:id="rId4"/>
    <p:sldId id="712" r:id="rId5"/>
    <p:sldId id="713" r:id="rId6"/>
    <p:sldId id="714" r:id="rId7"/>
    <p:sldId id="715" r:id="rId8"/>
    <p:sldId id="716" r:id="rId9"/>
    <p:sldId id="717" r:id="rId10"/>
    <p:sldId id="719" r:id="rId11"/>
    <p:sldId id="745" r:id="rId12"/>
    <p:sldId id="720" r:id="rId13"/>
    <p:sldId id="721" r:id="rId14"/>
    <p:sldId id="722" r:id="rId15"/>
    <p:sldId id="723" r:id="rId16"/>
    <p:sldId id="725" r:id="rId17"/>
    <p:sldId id="724" r:id="rId18"/>
    <p:sldId id="726" r:id="rId19"/>
    <p:sldId id="727" r:id="rId20"/>
    <p:sldId id="728" r:id="rId21"/>
    <p:sldId id="729" r:id="rId22"/>
    <p:sldId id="730" r:id="rId23"/>
    <p:sldId id="731" r:id="rId24"/>
    <p:sldId id="732" r:id="rId25"/>
    <p:sldId id="733" r:id="rId26"/>
    <p:sldId id="734" r:id="rId27"/>
    <p:sldId id="735" r:id="rId28"/>
    <p:sldId id="736" r:id="rId29"/>
    <p:sldId id="737" r:id="rId30"/>
    <p:sldId id="738" r:id="rId31"/>
    <p:sldId id="380" r:id="rId32"/>
    <p:sldId id="740" r:id="rId33"/>
    <p:sldId id="718" r:id="rId34"/>
    <p:sldId id="742" r:id="rId35"/>
    <p:sldId id="744" r:id="rId36"/>
    <p:sldId id="743" r:id="rId37"/>
    <p:sldId id="739" r:id="rId38"/>
    <p:sldId id="710" r:id="rId39"/>
  </p:sldIdLst>
  <p:sldSz cx="12192000" cy="6858000"/>
  <p:notesSz cx="6858000" cy="9144000"/>
  <p:embeddedFontLst>
    <p:embeddedFont>
      <p:font typeface="Consolas" panose="020B0609020204030204" pitchFamily="49" charset="0"/>
      <p:regular r:id="rId41"/>
      <p:bold r:id="rId42"/>
      <p:italic r:id="rId43"/>
      <p:boldItalic r:id="rId44"/>
    </p:embeddedFont>
    <p:embeddedFont>
      <p:font typeface="Verdana" panose="020B0604030504040204" pitchFamily="34" charset="0"/>
      <p:regular r:id="rId45"/>
      <p:bold r:id="rId46"/>
      <p:italic r:id="rId47"/>
      <p:boldItalic r:id="rId4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he Interaction Scale" id="{574FCA2E-624B-445D-BF60-769BEA85A615}">
          <p14:sldIdLst>
            <p14:sldId id="485"/>
            <p14:sldId id="486"/>
            <p14:sldId id="711"/>
            <p14:sldId id="712"/>
            <p14:sldId id="713"/>
            <p14:sldId id="714"/>
            <p14:sldId id="715"/>
            <p14:sldId id="716"/>
            <p14:sldId id="717"/>
            <p14:sldId id="719"/>
            <p14:sldId id="745"/>
            <p14:sldId id="720"/>
            <p14:sldId id="721"/>
            <p14:sldId id="722"/>
            <p14:sldId id="723"/>
            <p14:sldId id="725"/>
            <p14:sldId id="724"/>
            <p14:sldId id="726"/>
            <p14:sldId id="727"/>
            <p14:sldId id="728"/>
            <p14:sldId id="729"/>
            <p14:sldId id="730"/>
            <p14:sldId id="731"/>
            <p14:sldId id="732"/>
            <p14:sldId id="733"/>
            <p14:sldId id="734"/>
            <p14:sldId id="735"/>
            <p14:sldId id="736"/>
            <p14:sldId id="737"/>
            <p14:sldId id="738"/>
            <p14:sldId id="380"/>
            <p14:sldId id="740"/>
            <p14:sldId id="718"/>
            <p14:sldId id="742"/>
            <p14:sldId id="744"/>
            <p14:sldId id="743"/>
            <p14:sldId id="739"/>
            <p14:sldId id="710"/>
          </p14:sldIdLst>
        </p14:section>
      </p14:sectionLst>
    </p:ext>
    <p:ext uri="{EFAFB233-063F-42B5-8137-9DF3F51BA10A}">
      <p15:sldGuideLst xmlns:p15="http://schemas.microsoft.com/office/powerpoint/2012/main">
        <p15:guide id="1" orient="horz" pos="1512"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C92D9B1-57F9-4FA7-AF99-4475187A1412}" v="1" dt="2024-01-21T17:06:38.65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971" autoAdjust="0"/>
    <p:restoredTop sz="94404" autoAdjust="0"/>
  </p:normalViewPr>
  <p:slideViewPr>
    <p:cSldViewPr snapToGrid="0">
      <p:cViewPr varScale="1">
        <p:scale>
          <a:sx n="76" d="100"/>
          <a:sy n="76" d="100"/>
        </p:scale>
        <p:origin x="210" y="84"/>
      </p:cViewPr>
      <p:guideLst>
        <p:guide orient="horz" pos="1512"/>
        <p:guide pos="3840"/>
      </p:guideLst>
    </p:cSldViewPr>
  </p:slideViewPr>
  <p:notesTextViewPr>
    <p:cViewPr>
      <p:scale>
        <a:sx n="3" d="2"/>
        <a:sy n="3" d="2"/>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font" Target="fonts/font2.fntdata"/><Relationship Id="rId47" Type="http://schemas.openxmlformats.org/officeDocument/2006/relationships/font" Target="fonts/font7.fntdata"/><Relationship Id="rId50"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font" Target="fonts/font5.fntdata"/><Relationship Id="rId53" Type="http://schemas.microsoft.com/office/2015/10/relationships/revisionInfo" Target="revisionInfo.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font" Target="fonts/font4.fntdata"/><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font" Target="fonts/font3.fntdata"/><Relationship Id="rId48" Type="http://schemas.openxmlformats.org/officeDocument/2006/relationships/font" Target="fonts/font8.fntdata"/><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font" Target="fonts/font6.fntdata"/><Relationship Id="rId20" Type="http://schemas.openxmlformats.org/officeDocument/2006/relationships/slide" Target="slides/slide19.xml"/><Relationship Id="rId41" Type="http://schemas.openxmlformats.org/officeDocument/2006/relationships/font" Target="fonts/font1.fntdata"/><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C7E5181-6CF5-45F7-A87A-E0E0B1FD7549}" type="datetimeFigureOut">
              <a:rPr lang="en-US" smtClean="0"/>
              <a:t>11/19/2025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7937F07-1250-4CCE-B198-1B2887014F41}" type="slidenum">
              <a:rPr lang="en-US" smtClean="0"/>
              <a:t>‹#›</a:t>
            </a:fld>
            <a:endParaRPr lang="en-US"/>
          </a:p>
        </p:txBody>
      </p:sp>
    </p:spTree>
    <p:extLst>
      <p:ext uri="{BB962C8B-B14F-4D97-AF65-F5344CB8AC3E}">
        <p14:creationId xmlns:p14="http://schemas.microsoft.com/office/powerpoint/2010/main" val="27934701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7937F07-1250-4CCE-B198-1B2887014F41}" type="slidenum">
              <a:rPr lang="en-US" smtClean="0"/>
              <a:t>1</a:t>
            </a:fld>
            <a:endParaRPr lang="en-US"/>
          </a:p>
        </p:txBody>
      </p:sp>
    </p:spTree>
    <p:extLst>
      <p:ext uri="{BB962C8B-B14F-4D97-AF65-F5344CB8AC3E}">
        <p14:creationId xmlns:p14="http://schemas.microsoft.com/office/powerpoint/2010/main" val="18144554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And here's what it did.  You'll see the new code in green.  Any code that was deleted will be in red.  Below, there's a box to give me the option to keep the change or undo it.  And off to the left, in the explorer pane, you'll see a little square marking the modified files.  Often, a change will affect many files, so it's important to keep track of which files were modified, and to accept or reject the changes promptly!</a:t>
            </a:r>
          </a:p>
        </p:txBody>
      </p:sp>
      <p:sp>
        <p:nvSpPr>
          <p:cNvPr id="4" name="Slide Number Placeholder 3"/>
          <p:cNvSpPr>
            <a:spLocks noGrp="1"/>
          </p:cNvSpPr>
          <p:nvPr>
            <p:ph type="sldNum" sz="quarter" idx="5"/>
          </p:nvPr>
        </p:nvSpPr>
        <p:spPr/>
        <p:txBody>
          <a:bodyPr/>
          <a:lstStyle/>
          <a:p>
            <a:fld id="{07937F07-1250-4CCE-B198-1B2887014F41}" type="slidenum">
              <a:rPr lang="en-US" smtClean="0"/>
              <a:t>29</a:t>
            </a:fld>
            <a:endParaRPr lang="en-US"/>
          </a:p>
        </p:txBody>
      </p:sp>
    </p:spTree>
    <p:extLst>
      <p:ext uri="{BB962C8B-B14F-4D97-AF65-F5344CB8AC3E}">
        <p14:creationId xmlns:p14="http://schemas.microsoft.com/office/powerpoint/2010/main" val="121548202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Don't forget "finalize" -- you'll need to document what you've done so the next person (or the next AI) will know what's happening.  Remember what we said way back in Module 4:</a:t>
            </a:r>
          </a:p>
        </p:txBody>
      </p:sp>
      <p:sp>
        <p:nvSpPr>
          <p:cNvPr id="4" name="Slide Number Placeholder 3"/>
          <p:cNvSpPr>
            <a:spLocks noGrp="1"/>
          </p:cNvSpPr>
          <p:nvPr>
            <p:ph type="sldNum" sz="quarter" idx="5"/>
          </p:nvPr>
        </p:nvSpPr>
        <p:spPr/>
        <p:txBody>
          <a:bodyPr/>
          <a:lstStyle/>
          <a:p>
            <a:fld id="{07937F07-1250-4CCE-B198-1B2887014F41}" type="slidenum">
              <a:rPr lang="en-US" smtClean="0"/>
              <a:t>30</a:t>
            </a:fld>
            <a:endParaRPr lang="en-US"/>
          </a:p>
        </p:txBody>
      </p:sp>
    </p:spTree>
    <p:extLst>
      <p:ext uri="{BB962C8B-B14F-4D97-AF65-F5344CB8AC3E}">
        <p14:creationId xmlns:p14="http://schemas.microsoft.com/office/powerpoint/2010/main" val="74159642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put this in context, Design is the SE activity before coding. There is a saying in SE that goes like this: “Design is not coding, coding is not design”. Design is a critical part of your SE process.</a:t>
            </a:r>
          </a:p>
          <a:p>
            <a:r>
              <a:rPr lang="en-US" dirty="0"/>
              <a:t>&lt;Read slide&gt;</a:t>
            </a:r>
          </a:p>
        </p:txBody>
      </p:sp>
      <p:sp>
        <p:nvSpPr>
          <p:cNvPr id="4" name="Slide Number Placeholder 3"/>
          <p:cNvSpPr>
            <a:spLocks noGrp="1"/>
          </p:cNvSpPr>
          <p:nvPr>
            <p:ph type="sldNum" sz="quarter" idx="5"/>
          </p:nvPr>
        </p:nvSpPr>
        <p:spPr/>
        <p:txBody>
          <a:bodyPr/>
          <a:lstStyle/>
          <a:p>
            <a:fld id="{07937F07-1250-4CCE-B198-1B2887014F41}" type="slidenum">
              <a:rPr lang="en-US" smtClean="0"/>
              <a:t>31</a:t>
            </a:fld>
            <a:endParaRPr lang="en-US"/>
          </a:p>
        </p:txBody>
      </p:sp>
    </p:spTree>
    <p:extLst>
      <p:ext uri="{BB962C8B-B14F-4D97-AF65-F5344CB8AC3E}">
        <p14:creationId xmlns:p14="http://schemas.microsoft.com/office/powerpoint/2010/main" val="100011738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7937F07-1250-4CCE-B198-1B2887014F41}" type="slidenum">
              <a:rPr lang="en-US" smtClean="0"/>
              <a:t>34</a:t>
            </a:fld>
            <a:endParaRPr lang="en-US"/>
          </a:p>
        </p:txBody>
      </p:sp>
    </p:spTree>
    <p:extLst>
      <p:ext uri="{BB962C8B-B14F-4D97-AF65-F5344CB8AC3E}">
        <p14:creationId xmlns:p14="http://schemas.microsoft.com/office/powerpoint/2010/main" val="111267631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1216A1-6276-88E4-4119-7307B73F48C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AB240A2-DF63-C399-ACAE-EBF01190CD4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0A05A93-4679-A983-3BE4-2DAE1743A3E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F732F4D-1292-C7CD-B093-25A56BC38C59}"/>
              </a:ext>
            </a:extLst>
          </p:cNvPr>
          <p:cNvSpPr>
            <a:spLocks noGrp="1"/>
          </p:cNvSpPr>
          <p:nvPr>
            <p:ph type="sldNum" sz="quarter" idx="5"/>
          </p:nvPr>
        </p:nvSpPr>
        <p:spPr/>
        <p:txBody>
          <a:bodyPr/>
          <a:lstStyle/>
          <a:p>
            <a:fld id="{07937F07-1250-4CCE-B198-1B2887014F41}" type="slidenum">
              <a:rPr lang="en-US" smtClean="0"/>
              <a:t>35</a:t>
            </a:fld>
            <a:endParaRPr lang="en-US"/>
          </a:p>
        </p:txBody>
      </p:sp>
    </p:spTree>
    <p:extLst>
      <p:ext uri="{BB962C8B-B14F-4D97-AF65-F5344CB8AC3E}">
        <p14:creationId xmlns:p14="http://schemas.microsoft.com/office/powerpoint/2010/main" val="223256786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AI-powered customer-service agents are getting very good.  People have measured that caller satisfaction has actually gone UP.  (I've experienced this myself).</a:t>
            </a:r>
          </a:p>
        </p:txBody>
      </p:sp>
      <p:sp>
        <p:nvSpPr>
          <p:cNvPr id="4" name="Slide Number Placeholder 3"/>
          <p:cNvSpPr>
            <a:spLocks noGrp="1"/>
          </p:cNvSpPr>
          <p:nvPr>
            <p:ph type="sldNum" sz="quarter" idx="5"/>
          </p:nvPr>
        </p:nvSpPr>
        <p:spPr/>
        <p:txBody>
          <a:bodyPr/>
          <a:lstStyle/>
          <a:p>
            <a:fld id="{07937F07-1250-4CCE-B198-1B2887014F41}" type="slidenum">
              <a:rPr lang="en-US" smtClean="0"/>
              <a:t>36</a:t>
            </a:fld>
            <a:endParaRPr lang="en-US"/>
          </a:p>
        </p:txBody>
      </p:sp>
    </p:spTree>
    <p:extLst>
      <p:ext uri="{BB962C8B-B14F-4D97-AF65-F5344CB8AC3E}">
        <p14:creationId xmlns:p14="http://schemas.microsoft.com/office/powerpoint/2010/main" val="295943665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are just my guesses.  Come back in 2 years and see how it works out.</a:t>
            </a:r>
          </a:p>
        </p:txBody>
      </p:sp>
      <p:sp>
        <p:nvSpPr>
          <p:cNvPr id="4" name="Slide Number Placeholder 3"/>
          <p:cNvSpPr>
            <a:spLocks noGrp="1"/>
          </p:cNvSpPr>
          <p:nvPr>
            <p:ph type="sldNum" sz="quarter" idx="5"/>
          </p:nvPr>
        </p:nvSpPr>
        <p:spPr/>
        <p:txBody>
          <a:bodyPr/>
          <a:lstStyle/>
          <a:p>
            <a:fld id="{07937F07-1250-4CCE-B198-1B2887014F41}" type="slidenum">
              <a:rPr lang="en-US" smtClean="0"/>
              <a:t>37</a:t>
            </a:fld>
            <a:endParaRPr lang="en-US"/>
          </a:p>
        </p:txBody>
      </p:sp>
    </p:spTree>
    <p:extLst>
      <p:ext uri="{BB962C8B-B14F-4D97-AF65-F5344CB8AC3E}">
        <p14:creationId xmlns:p14="http://schemas.microsoft.com/office/powerpoint/2010/main" val="68629398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A75A46-0EFE-95BA-C28F-606D6097785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8ACE454-9E15-4D73-B4E8-9FDDAE3DDB8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0E9E4F5-2BE0-68D2-D500-BEBDD3E9A1D7}"/>
              </a:ext>
            </a:extLst>
          </p:cNvPr>
          <p:cNvSpPr>
            <a:spLocks noGrp="1"/>
          </p:cNvSpPr>
          <p:nvPr>
            <p:ph type="body" idx="1"/>
          </p:nvPr>
        </p:nvSpPr>
        <p:spPr/>
        <p:txBody>
          <a:bodyPr/>
          <a:lstStyle/>
          <a:p>
            <a:r>
              <a:rPr lang="en-US" dirty="0"/>
              <a:t>&lt;read slide&gt;</a:t>
            </a:r>
          </a:p>
        </p:txBody>
      </p:sp>
      <p:sp>
        <p:nvSpPr>
          <p:cNvPr id="4" name="Slide Number Placeholder 3">
            <a:extLst>
              <a:ext uri="{FF2B5EF4-FFF2-40B4-BE49-F238E27FC236}">
                <a16:creationId xmlns:a16="http://schemas.microsoft.com/office/drawing/2014/main" id="{9D64A9ED-6EBE-F0D7-86AF-8354205D8C5B}"/>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937F07-1250-4CCE-B198-1B2887014F4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542612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&lt;read slide&gt;</a:t>
            </a:r>
          </a:p>
        </p:txBody>
      </p:sp>
      <p:sp>
        <p:nvSpPr>
          <p:cNvPr id="4" name="Slide Number Placeholder 3"/>
          <p:cNvSpPr>
            <a:spLocks noGrp="1"/>
          </p:cNvSpPr>
          <p:nvPr>
            <p:ph type="sldNum" sz="quarter" idx="5"/>
          </p:nvPr>
        </p:nvSpPr>
        <p:spPr/>
        <p:txBody>
          <a:bodyPr/>
          <a:lstStyle/>
          <a:p>
            <a:fld id="{07937F07-1250-4CCE-B198-1B2887014F41}" type="slidenum">
              <a:rPr lang="en-US" smtClean="0"/>
              <a:t>2</a:t>
            </a:fld>
            <a:endParaRPr lang="en-US"/>
          </a:p>
        </p:txBody>
      </p:sp>
    </p:spTree>
    <p:extLst>
      <p:ext uri="{BB962C8B-B14F-4D97-AF65-F5344CB8AC3E}">
        <p14:creationId xmlns:p14="http://schemas.microsoft.com/office/powerpoint/2010/main" val="11585330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7937F07-1250-4CCE-B198-1B2887014F41}" type="slidenum">
              <a:rPr lang="en-US" smtClean="0"/>
              <a:t>5</a:t>
            </a:fld>
            <a:endParaRPr lang="en-US"/>
          </a:p>
        </p:txBody>
      </p:sp>
    </p:spTree>
    <p:extLst>
      <p:ext uri="{BB962C8B-B14F-4D97-AF65-F5344CB8AC3E}">
        <p14:creationId xmlns:p14="http://schemas.microsoft.com/office/powerpoint/2010/main" val="14735988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Having "AI in the loop" is far more efficient than having to cut-and-paste all the time.</a:t>
            </a:r>
          </a:p>
        </p:txBody>
      </p:sp>
      <p:sp>
        <p:nvSpPr>
          <p:cNvPr id="4" name="Slide Number Placeholder 3"/>
          <p:cNvSpPr>
            <a:spLocks noGrp="1"/>
          </p:cNvSpPr>
          <p:nvPr>
            <p:ph type="sldNum" sz="quarter" idx="5"/>
          </p:nvPr>
        </p:nvSpPr>
        <p:spPr/>
        <p:txBody>
          <a:bodyPr/>
          <a:lstStyle/>
          <a:p>
            <a:fld id="{07937F07-1250-4CCE-B198-1B2887014F41}" type="slidenum">
              <a:rPr lang="en-US" smtClean="0"/>
              <a:t>9</a:t>
            </a:fld>
            <a:endParaRPr lang="en-US"/>
          </a:p>
        </p:txBody>
      </p:sp>
    </p:spTree>
    <p:extLst>
      <p:ext uri="{BB962C8B-B14F-4D97-AF65-F5344CB8AC3E}">
        <p14:creationId xmlns:p14="http://schemas.microsoft.com/office/powerpoint/2010/main" val="8780771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All these are part of the initial prompt.   Need to keep these in version control so they evolve with the codebase.</a:t>
            </a:r>
          </a:p>
        </p:txBody>
      </p:sp>
      <p:sp>
        <p:nvSpPr>
          <p:cNvPr id="4" name="Slide Number Placeholder 3"/>
          <p:cNvSpPr>
            <a:spLocks noGrp="1"/>
          </p:cNvSpPr>
          <p:nvPr>
            <p:ph type="sldNum" sz="quarter" idx="5"/>
          </p:nvPr>
        </p:nvSpPr>
        <p:spPr/>
        <p:txBody>
          <a:bodyPr/>
          <a:lstStyle/>
          <a:p>
            <a:fld id="{07937F07-1250-4CCE-B198-1B2887014F41}" type="slidenum">
              <a:rPr lang="en-US" smtClean="0"/>
              <a:t>17</a:t>
            </a:fld>
            <a:endParaRPr lang="en-US"/>
          </a:p>
        </p:txBody>
      </p:sp>
    </p:spTree>
    <p:extLst>
      <p:ext uri="{BB962C8B-B14F-4D97-AF65-F5344CB8AC3E}">
        <p14:creationId xmlns:p14="http://schemas.microsoft.com/office/powerpoint/2010/main" val="4545939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Probably in the long run, your prompt will get written by some other AI.</a:t>
            </a:r>
          </a:p>
        </p:txBody>
      </p:sp>
      <p:sp>
        <p:nvSpPr>
          <p:cNvPr id="4" name="Slide Number Placeholder 3"/>
          <p:cNvSpPr>
            <a:spLocks noGrp="1"/>
          </p:cNvSpPr>
          <p:nvPr>
            <p:ph type="sldNum" sz="quarter" idx="5"/>
          </p:nvPr>
        </p:nvSpPr>
        <p:spPr/>
        <p:txBody>
          <a:bodyPr/>
          <a:lstStyle/>
          <a:p>
            <a:fld id="{07937F07-1250-4CCE-B198-1B2887014F41}" type="slidenum">
              <a:rPr lang="en-US" smtClean="0"/>
              <a:t>24</a:t>
            </a:fld>
            <a:endParaRPr lang="en-US"/>
          </a:p>
        </p:txBody>
      </p:sp>
    </p:spTree>
    <p:extLst>
      <p:ext uri="{BB962C8B-B14F-4D97-AF65-F5344CB8AC3E}">
        <p14:creationId xmlns:p14="http://schemas.microsoft.com/office/powerpoint/2010/main" val="15209786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Sometime I will try writing a prompt for a more explicit set of requirements. </a:t>
            </a:r>
          </a:p>
          <a:p>
            <a:endParaRPr lang="en-US" dirty="0"/>
          </a:p>
        </p:txBody>
      </p:sp>
      <p:sp>
        <p:nvSpPr>
          <p:cNvPr id="4" name="Slide Number Placeholder 3"/>
          <p:cNvSpPr>
            <a:spLocks noGrp="1"/>
          </p:cNvSpPr>
          <p:nvPr>
            <p:ph type="sldNum" sz="quarter" idx="5"/>
          </p:nvPr>
        </p:nvSpPr>
        <p:spPr/>
        <p:txBody>
          <a:bodyPr/>
          <a:lstStyle/>
          <a:p>
            <a:fld id="{07937F07-1250-4CCE-B198-1B2887014F41}" type="slidenum">
              <a:rPr lang="en-US" smtClean="0"/>
              <a:t>25</a:t>
            </a:fld>
            <a:endParaRPr lang="en-US"/>
          </a:p>
        </p:txBody>
      </p:sp>
    </p:spTree>
    <p:extLst>
      <p:ext uri="{BB962C8B-B14F-4D97-AF65-F5344CB8AC3E}">
        <p14:creationId xmlns:p14="http://schemas.microsoft.com/office/powerpoint/2010/main" val="6351527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I am making an edit through my AI.  Let's look at this interaction in detail.</a:t>
            </a:r>
          </a:p>
        </p:txBody>
      </p:sp>
      <p:sp>
        <p:nvSpPr>
          <p:cNvPr id="4" name="Slide Number Placeholder 3"/>
          <p:cNvSpPr>
            <a:spLocks noGrp="1"/>
          </p:cNvSpPr>
          <p:nvPr>
            <p:ph type="sldNum" sz="quarter" idx="5"/>
          </p:nvPr>
        </p:nvSpPr>
        <p:spPr/>
        <p:txBody>
          <a:bodyPr/>
          <a:lstStyle/>
          <a:p>
            <a:fld id="{07937F07-1250-4CCE-B198-1B2887014F41}" type="slidenum">
              <a:rPr lang="en-US" smtClean="0"/>
              <a:t>27</a:t>
            </a:fld>
            <a:endParaRPr lang="en-US"/>
          </a:p>
        </p:txBody>
      </p:sp>
    </p:spTree>
    <p:extLst>
      <p:ext uri="{BB962C8B-B14F-4D97-AF65-F5344CB8AC3E}">
        <p14:creationId xmlns:p14="http://schemas.microsoft.com/office/powerpoint/2010/main" val="26304149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Let's look at the pieces. &lt;click&gt; On the right-hand side is the interaction pane.  Down at the bottom &lt;click&gt; you'll observe that the context specifies the file or files on I'm working on.  Here it's </a:t>
            </a:r>
            <a:r>
              <a:rPr lang="en-US" dirty="0" err="1"/>
              <a:t>adderserverice.test.ts</a:t>
            </a:r>
            <a:r>
              <a:rPr lang="en-US" dirty="0"/>
              <a:t> .  At the top &lt;click&gt;, you'll see what I asked for.  And then in the middle&lt;click&gt;, you'll see what the AI said about what it did.</a:t>
            </a:r>
          </a:p>
        </p:txBody>
      </p:sp>
      <p:sp>
        <p:nvSpPr>
          <p:cNvPr id="4" name="Slide Number Placeholder 3"/>
          <p:cNvSpPr>
            <a:spLocks noGrp="1"/>
          </p:cNvSpPr>
          <p:nvPr>
            <p:ph type="sldNum" sz="quarter" idx="5"/>
          </p:nvPr>
        </p:nvSpPr>
        <p:spPr/>
        <p:txBody>
          <a:bodyPr/>
          <a:lstStyle/>
          <a:p>
            <a:fld id="{07937F07-1250-4CCE-B198-1B2887014F41}" type="slidenum">
              <a:rPr lang="en-US" smtClean="0"/>
              <a:t>28</a:t>
            </a:fld>
            <a:endParaRPr lang="en-US"/>
          </a:p>
        </p:txBody>
      </p:sp>
    </p:spTree>
    <p:extLst>
      <p:ext uri="{BB962C8B-B14F-4D97-AF65-F5344CB8AC3E}">
        <p14:creationId xmlns:p14="http://schemas.microsoft.com/office/powerpoint/2010/main" val="19234592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1F7219-6BA5-47F5-B7F1-6B0D754E2DE9}"/>
              </a:ext>
            </a:extLst>
          </p:cNvPr>
          <p:cNvSpPr>
            <a:spLocks noGrp="1"/>
          </p:cNvSpPr>
          <p:nvPr>
            <p:ph type="ctrTitle"/>
          </p:nvPr>
        </p:nvSpPr>
        <p:spPr>
          <a:xfrm>
            <a:off x="539260" y="665163"/>
            <a:ext cx="10814539" cy="2387600"/>
          </a:xfrm>
        </p:spPr>
        <p:txBody>
          <a:bodyPr anchor="b">
            <a:normAutofit/>
          </a:bodyPr>
          <a:lstStyle>
            <a:lvl1pPr algn="l">
              <a:defRPr sz="3200"/>
            </a:lvl1pPr>
          </a:lstStyle>
          <a:p>
            <a:r>
              <a:rPr lang="en-US" dirty="0"/>
              <a:t>Click to edit Master title style</a:t>
            </a:r>
          </a:p>
        </p:txBody>
      </p:sp>
      <p:sp>
        <p:nvSpPr>
          <p:cNvPr id="3" name="Subtitle 2">
            <a:extLst>
              <a:ext uri="{FF2B5EF4-FFF2-40B4-BE49-F238E27FC236}">
                <a16:creationId xmlns:a16="http://schemas.microsoft.com/office/drawing/2014/main" id="{A5556012-95F5-425E-AD5B-78B7ACF1EC88}"/>
              </a:ext>
            </a:extLst>
          </p:cNvPr>
          <p:cNvSpPr>
            <a:spLocks noGrp="1"/>
          </p:cNvSpPr>
          <p:nvPr>
            <p:ph type="subTitle" idx="1"/>
          </p:nvPr>
        </p:nvSpPr>
        <p:spPr>
          <a:xfrm>
            <a:off x="539260" y="3237828"/>
            <a:ext cx="10128740" cy="1655762"/>
          </a:xfrm>
        </p:spPr>
        <p:txBody>
          <a:bodyPr>
            <a:normAutofit/>
          </a:bodyPr>
          <a:lstStyle>
            <a:lvl1pPr marL="0" indent="0" algn="l">
              <a:buNone/>
              <a:defRPr sz="2800">
                <a:latin typeface="Verdana" panose="020B0604030504040204" pitchFamily="34" charset="0"/>
                <a:ea typeface="Verdana" panose="020B060403050404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C43B56B6-995F-4046-9C61-053D0E276BA3}"/>
              </a:ext>
            </a:extLst>
          </p:cNvPr>
          <p:cNvSpPr>
            <a:spLocks noGrp="1"/>
          </p:cNvSpPr>
          <p:nvPr>
            <p:ph type="dt" sz="half" idx="10"/>
          </p:nvPr>
        </p:nvSpPr>
        <p:spPr/>
        <p:txBody>
          <a:bodyPr/>
          <a:lstStyle/>
          <a:p>
            <a:fld id="{5D2A64DE-480B-420F-9649-4F8E696E08E0}" type="datetime1">
              <a:rPr lang="en-US" smtClean="0"/>
              <a:t>11/19/2025</a:t>
            </a:fld>
            <a:endParaRPr lang="en-US"/>
          </a:p>
        </p:txBody>
      </p:sp>
      <p:sp>
        <p:nvSpPr>
          <p:cNvPr id="5" name="Footer Placeholder 4">
            <a:extLst>
              <a:ext uri="{FF2B5EF4-FFF2-40B4-BE49-F238E27FC236}">
                <a16:creationId xmlns:a16="http://schemas.microsoft.com/office/drawing/2014/main" id="{6E05E065-1B81-411E-9A3E-A77A78A3AF4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0CF6926-26F3-46DC-9948-0AFC9748AF72}"/>
              </a:ext>
            </a:extLst>
          </p:cNvPr>
          <p:cNvSpPr>
            <a:spLocks noGrp="1"/>
          </p:cNvSpPr>
          <p:nvPr>
            <p:ph type="sldNum" sz="quarter" idx="12"/>
          </p:nvPr>
        </p:nvSpPr>
        <p:spPr/>
        <p:txBody>
          <a:bodyPr/>
          <a:lstStyle/>
          <a:p>
            <a:fld id="{20F37917-FD3A-4669-9018-DA04BCDD3D75}" type="slidenum">
              <a:rPr lang="en-US" smtClean="0"/>
              <a:t>‹#›</a:t>
            </a:fld>
            <a:endParaRPr lang="en-US"/>
          </a:p>
        </p:txBody>
      </p:sp>
      <p:cxnSp>
        <p:nvCxnSpPr>
          <p:cNvPr id="8" name="Straight Connector 7">
            <a:extLst>
              <a:ext uri="{FF2B5EF4-FFF2-40B4-BE49-F238E27FC236}">
                <a16:creationId xmlns:a16="http://schemas.microsoft.com/office/drawing/2014/main" id="{FB7E862F-A43D-4114-BCB5-88FBB072B5E3}"/>
              </a:ext>
            </a:extLst>
          </p:cNvPr>
          <p:cNvCxnSpPr/>
          <p:nvPr userDrawn="1"/>
        </p:nvCxnSpPr>
        <p:spPr>
          <a:xfrm>
            <a:off x="539260" y="3055777"/>
            <a:ext cx="10814539"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717948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6D2A09-5B90-4641-93CD-8F57AD55704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31350F3-B3CE-4CFF-8DA5-52A7B3D17D1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626664C-6D02-4CF4-9578-EE17046F176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9029906-37E8-4C3E-9239-E2780C69472A}"/>
              </a:ext>
            </a:extLst>
          </p:cNvPr>
          <p:cNvSpPr>
            <a:spLocks noGrp="1"/>
          </p:cNvSpPr>
          <p:nvPr>
            <p:ph type="dt" sz="half" idx="10"/>
          </p:nvPr>
        </p:nvSpPr>
        <p:spPr/>
        <p:txBody>
          <a:bodyPr/>
          <a:lstStyle/>
          <a:p>
            <a:fld id="{EA476A42-A091-4468-A075-64A31BE59948}" type="datetime1">
              <a:rPr lang="en-US" smtClean="0"/>
              <a:t>11/19/2025</a:t>
            </a:fld>
            <a:endParaRPr lang="en-US"/>
          </a:p>
        </p:txBody>
      </p:sp>
      <p:sp>
        <p:nvSpPr>
          <p:cNvPr id="6" name="Footer Placeholder 5">
            <a:extLst>
              <a:ext uri="{FF2B5EF4-FFF2-40B4-BE49-F238E27FC236}">
                <a16:creationId xmlns:a16="http://schemas.microsoft.com/office/drawing/2014/main" id="{B4F4D540-F8F7-41A2-9AF8-CA9DC367335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C0D207D-A9AE-4993-85BC-0A490AE0C78B}"/>
              </a:ext>
            </a:extLst>
          </p:cNvPr>
          <p:cNvSpPr>
            <a:spLocks noGrp="1"/>
          </p:cNvSpPr>
          <p:nvPr>
            <p:ph type="sldNum" sz="quarter" idx="12"/>
          </p:nvPr>
        </p:nvSpPr>
        <p:spPr/>
        <p:txBody>
          <a:bodyPr/>
          <a:lstStyle/>
          <a:p>
            <a:fld id="{20F37917-FD3A-4669-9018-DA04BCDD3D75}" type="slidenum">
              <a:rPr lang="en-US" smtClean="0"/>
              <a:t>‹#›</a:t>
            </a:fld>
            <a:endParaRPr lang="en-US"/>
          </a:p>
        </p:txBody>
      </p:sp>
    </p:spTree>
    <p:extLst>
      <p:ext uri="{BB962C8B-B14F-4D97-AF65-F5344CB8AC3E}">
        <p14:creationId xmlns:p14="http://schemas.microsoft.com/office/powerpoint/2010/main" val="1584739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05C82A-A252-4658-90F3-CD841E69172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756BDDE-3FD4-4076-B384-750403C8720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EB16770-ADA8-4EC3-8F93-CD06C87E7EC4}"/>
              </a:ext>
            </a:extLst>
          </p:cNvPr>
          <p:cNvSpPr>
            <a:spLocks noGrp="1"/>
          </p:cNvSpPr>
          <p:nvPr>
            <p:ph type="dt" sz="half" idx="10"/>
          </p:nvPr>
        </p:nvSpPr>
        <p:spPr/>
        <p:txBody>
          <a:bodyPr/>
          <a:lstStyle/>
          <a:p>
            <a:fld id="{0D3616D0-8311-4107-9726-6B805E7D05BA}" type="datetime1">
              <a:rPr lang="en-US" smtClean="0"/>
              <a:t>11/19/2025</a:t>
            </a:fld>
            <a:endParaRPr lang="en-US"/>
          </a:p>
        </p:txBody>
      </p:sp>
      <p:sp>
        <p:nvSpPr>
          <p:cNvPr id="5" name="Footer Placeholder 4">
            <a:extLst>
              <a:ext uri="{FF2B5EF4-FFF2-40B4-BE49-F238E27FC236}">
                <a16:creationId xmlns:a16="http://schemas.microsoft.com/office/drawing/2014/main" id="{956A9407-A07E-4CD6-8B79-2C5C32D324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6AD9943-4565-4756-87D7-A459B5D658DA}"/>
              </a:ext>
            </a:extLst>
          </p:cNvPr>
          <p:cNvSpPr>
            <a:spLocks noGrp="1"/>
          </p:cNvSpPr>
          <p:nvPr>
            <p:ph type="sldNum" sz="quarter" idx="12"/>
          </p:nvPr>
        </p:nvSpPr>
        <p:spPr/>
        <p:txBody>
          <a:bodyPr/>
          <a:lstStyle/>
          <a:p>
            <a:fld id="{20F37917-FD3A-4669-9018-DA04BCDD3D75}" type="slidenum">
              <a:rPr lang="en-US" smtClean="0"/>
              <a:t>‹#›</a:t>
            </a:fld>
            <a:endParaRPr lang="en-US"/>
          </a:p>
        </p:txBody>
      </p:sp>
    </p:spTree>
    <p:extLst>
      <p:ext uri="{BB962C8B-B14F-4D97-AF65-F5344CB8AC3E}">
        <p14:creationId xmlns:p14="http://schemas.microsoft.com/office/powerpoint/2010/main" val="10382564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E6161F6-0B3C-4567-ADE2-6CD20FC7B0D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07F20CE-3E28-49C5-A941-80470819E0E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665335-11AE-43FA-B4FF-7C5C91A9C094}"/>
              </a:ext>
            </a:extLst>
          </p:cNvPr>
          <p:cNvSpPr>
            <a:spLocks noGrp="1"/>
          </p:cNvSpPr>
          <p:nvPr>
            <p:ph type="dt" sz="half" idx="10"/>
          </p:nvPr>
        </p:nvSpPr>
        <p:spPr/>
        <p:txBody>
          <a:bodyPr/>
          <a:lstStyle/>
          <a:p>
            <a:fld id="{3BC2557A-5C88-417A-A763-5AC779462A5F}" type="datetime1">
              <a:rPr lang="en-US" smtClean="0"/>
              <a:t>11/19/2025</a:t>
            </a:fld>
            <a:endParaRPr lang="en-US"/>
          </a:p>
        </p:txBody>
      </p:sp>
      <p:sp>
        <p:nvSpPr>
          <p:cNvPr id="5" name="Footer Placeholder 4">
            <a:extLst>
              <a:ext uri="{FF2B5EF4-FFF2-40B4-BE49-F238E27FC236}">
                <a16:creationId xmlns:a16="http://schemas.microsoft.com/office/drawing/2014/main" id="{A3CDB1C4-4B7A-48D9-8638-70DF828BEB7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8EDD15E-A1E1-4C0C-A962-2AD1B80CF666}"/>
              </a:ext>
            </a:extLst>
          </p:cNvPr>
          <p:cNvSpPr>
            <a:spLocks noGrp="1"/>
          </p:cNvSpPr>
          <p:nvPr>
            <p:ph type="sldNum" sz="quarter" idx="12"/>
          </p:nvPr>
        </p:nvSpPr>
        <p:spPr/>
        <p:txBody>
          <a:bodyPr/>
          <a:lstStyle/>
          <a:p>
            <a:fld id="{20F37917-FD3A-4669-9018-DA04BCDD3D75}" type="slidenum">
              <a:rPr lang="en-US" smtClean="0"/>
              <a:t>‹#›</a:t>
            </a:fld>
            <a:endParaRPr lang="en-US"/>
          </a:p>
        </p:txBody>
      </p:sp>
    </p:spTree>
    <p:extLst>
      <p:ext uri="{BB962C8B-B14F-4D97-AF65-F5344CB8AC3E}">
        <p14:creationId xmlns:p14="http://schemas.microsoft.com/office/powerpoint/2010/main" val="15284287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52" name="Title Text"/>
          <p:cNvSpPr txBox="1">
            <a:spLocks noGrp="1"/>
          </p:cNvSpPr>
          <p:nvPr>
            <p:ph type="title"/>
          </p:nvPr>
        </p:nvSpPr>
        <p:spPr>
          <a:prstGeom prst="rect">
            <a:avLst/>
          </a:prstGeom>
        </p:spPr>
        <p:txBody>
          <a:bodyPr/>
          <a:lstStyle>
            <a:lvl1pPr>
              <a:defRPr baseline="0">
                <a:solidFill>
                  <a:schemeClr val="accent2"/>
                </a:solidFill>
              </a:defRPr>
            </a:lvl1pPr>
          </a:lstStyle>
          <a:p>
            <a:r>
              <a:rPr dirty="0"/>
              <a:t>Title Text</a:t>
            </a:r>
          </a:p>
        </p:txBody>
      </p:sp>
      <p:sp>
        <p:nvSpPr>
          <p:cNvPr id="53" name="Slide Number"/>
          <p:cNvSpPr txBox="1">
            <a:spLocks noGrp="1"/>
          </p:cNvSpPr>
          <p:nvPr>
            <p:ph type="sldNum" sz="quarter" idx="2"/>
          </p:nvPr>
        </p:nvSpPr>
        <p:spPr>
          <a:xfrm>
            <a:off x="15447360" y="6405248"/>
            <a:ext cx="278388" cy="274159"/>
          </a:xfrm>
          <a:prstGeom prst="rect">
            <a:avLst/>
          </a:prstGeom>
        </p:spPr>
        <p:txBody>
          <a:bodyPr/>
          <a:lstStyle/>
          <a:p>
            <a:pPr defTabSz="547695">
              <a:defRPr/>
            </a:pPr>
            <a:fld id="{86CB4B4D-7CA3-9044-876B-883B54F8677D}" type="slidenum">
              <a:rPr lang="en-US" smtClean="0"/>
              <a:pPr defTabSz="547695">
                <a:defRPr/>
              </a:pPr>
              <a:t>‹#›</a:t>
            </a:fld>
            <a:endParaRPr lang="en-US"/>
          </a:p>
        </p:txBody>
      </p:sp>
    </p:spTree>
    <p:extLst>
      <p:ext uri="{BB962C8B-B14F-4D97-AF65-F5344CB8AC3E}">
        <p14:creationId xmlns:p14="http://schemas.microsoft.com/office/powerpoint/2010/main" val="232169787"/>
      </p:ext>
    </p:extLst>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60" name="Title Text"/>
          <p:cNvSpPr txBox="1">
            <a:spLocks noGrp="1"/>
          </p:cNvSpPr>
          <p:nvPr>
            <p:ph type="title"/>
          </p:nvPr>
        </p:nvSpPr>
        <p:spPr>
          <a:prstGeom prst="rect">
            <a:avLst/>
          </a:prstGeom>
        </p:spPr>
        <p:txBody>
          <a:bodyPr/>
          <a:lstStyle>
            <a:lvl1pPr>
              <a:defRPr>
                <a:solidFill>
                  <a:schemeClr val="accent3"/>
                </a:solidFill>
              </a:defRPr>
            </a:lvl1pPr>
          </a:lstStyle>
          <a:p>
            <a:r>
              <a:rPr dirty="0"/>
              <a:t>Title Text</a:t>
            </a:r>
          </a:p>
        </p:txBody>
      </p:sp>
      <p:sp>
        <p:nvSpPr>
          <p:cNvPr id="61" name="Body Level One…"/>
          <p:cNvSpPr txBox="1">
            <a:spLocks noGrp="1"/>
          </p:cNvSpPr>
          <p:nvPr>
            <p:ph type="body" idx="1"/>
          </p:nvPr>
        </p:nvSpPr>
        <p:spPr>
          <a:xfrm>
            <a:off x="535782" y="1562695"/>
            <a:ext cx="8786527" cy="4688086"/>
          </a:xfrm>
          <a:prstGeom prst="rect">
            <a:avLst/>
          </a:prstGeom>
        </p:spPr>
        <p:txBody>
          <a:bodyPr/>
          <a:lstStyle>
            <a:lvl1pPr marL="257166" indent="-257166">
              <a:defRPr>
                <a:solidFill>
                  <a:schemeClr val="tx1"/>
                </a:solidFill>
              </a:defRPr>
            </a:lvl1pPr>
            <a:lvl2pPr marL="514332" indent="-257166">
              <a:spcBef>
                <a:spcPts val="1125"/>
              </a:spcBef>
              <a:defRPr>
                <a:solidFill>
                  <a:schemeClr val="tx1"/>
                </a:solidFill>
              </a:defRPr>
            </a:lvl2pPr>
            <a:lvl3pPr marL="707206" indent="-257166">
              <a:spcBef>
                <a:spcPts val="562"/>
              </a:spcBef>
              <a:defRPr sz="2812">
                <a:solidFill>
                  <a:schemeClr val="tx1"/>
                </a:solidFill>
              </a:defRPr>
            </a:lvl3pPr>
            <a:lvl4pPr marL="900080" indent="-257166">
              <a:spcBef>
                <a:spcPts val="0"/>
              </a:spcBef>
              <a:defRPr sz="2812">
                <a:solidFill>
                  <a:schemeClr val="tx1"/>
                </a:solidFill>
              </a:defRPr>
            </a:lvl4pPr>
            <a:lvl5pPr marL="1092955" indent="-257166">
              <a:spcBef>
                <a:spcPts val="0"/>
              </a:spcBef>
              <a:defRPr sz="2812">
                <a:solidFill>
                  <a:schemeClr val="tx1"/>
                </a:solidFill>
              </a:defRPr>
            </a:lvl5pPr>
          </a:lstStyle>
          <a:p>
            <a:r>
              <a:rPr dirty="0"/>
              <a:t>Body Level One</a:t>
            </a:r>
          </a:p>
          <a:p>
            <a:pPr lvl="1"/>
            <a:r>
              <a:rPr dirty="0"/>
              <a:t>Body Level Two</a:t>
            </a:r>
          </a:p>
          <a:p>
            <a:pPr lvl="2"/>
            <a:r>
              <a:rPr dirty="0"/>
              <a:t>Body Level Three</a:t>
            </a:r>
          </a:p>
          <a:p>
            <a:pPr lvl="3"/>
            <a:r>
              <a:rPr dirty="0"/>
              <a:t>Body Level Four</a:t>
            </a:r>
          </a:p>
          <a:p>
            <a:pPr lvl="4"/>
            <a:r>
              <a:rPr dirty="0"/>
              <a:t>Body Level Five</a:t>
            </a:r>
          </a:p>
        </p:txBody>
      </p:sp>
      <p:sp>
        <p:nvSpPr>
          <p:cNvPr id="62" name="Slide Number"/>
          <p:cNvSpPr txBox="1">
            <a:spLocks noGrp="1"/>
          </p:cNvSpPr>
          <p:nvPr>
            <p:ph type="sldNum" sz="quarter" idx="2"/>
          </p:nvPr>
        </p:nvSpPr>
        <p:spPr>
          <a:xfrm>
            <a:off x="15447360" y="6405248"/>
            <a:ext cx="278388" cy="274159"/>
          </a:xfrm>
          <a:prstGeom prst="rect">
            <a:avLst/>
          </a:prstGeom>
        </p:spPr>
        <p:txBody>
          <a:bodyPr/>
          <a:lstStyle/>
          <a:p>
            <a:pPr defTabSz="547695">
              <a:defRPr/>
            </a:pPr>
            <a:fld id="{86CB4B4D-7CA3-9044-876B-883B54F8677D}" type="slidenum">
              <a:rPr lang="en-US" smtClean="0"/>
              <a:pPr defTabSz="547695">
                <a:defRPr/>
              </a:pPr>
              <a:t>‹#›</a:t>
            </a:fld>
            <a:endParaRPr lang="en-US"/>
          </a:p>
        </p:txBody>
      </p:sp>
    </p:spTree>
    <p:extLst>
      <p:ext uri="{BB962C8B-B14F-4D97-AF65-F5344CB8AC3E}">
        <p14:creationId xmlns:p14="http://schemas.microsoft.com/office/powerpoint/2010/main" val="2787598032"/>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AC750D-385B-4340-80D6-9B052AFB3AD3}"/>
              </a:ext>
            </a:extLst>
          </p:cNvPr>
          <p:cNvSpPr>
            <a:spLocks noGrp="1"/>
          </p:cNvSpPr>
          <p:nvPr>
            <p:ph type="title"/>
          </p:nvPr>
        </p:nvSpPr>
        <p:spPr>
          <a:xfrm>
            <a:off x="838200" y="18255"/>
            <a:ext cx="10515600" cy="1325563"/>
          </a:xfrm>
        </p:spPr>
        <p:txBody>
          <a:bodyPr anchor="b">
            <a:normAutofit/>
          </a:bodyPr>
          <a:lstStyle>
            <a:lvl1pPr>
              <a:defRPr sz="3600"/>
            </a:lvl1pPr>
          </a:lstStyle>
          <a:p>
            <a:r>
              <a:rPr lang="en-US" dirty="0"/>
              <a:t>Click to edit Master title style</a:t>
            </a:r>
          </a:p>
        </p:txBody>
      </p:sp>
      <p:sp>
        <p:nvSpPr>
          <p:cNvPr id="3" name="Content Placeholder 2">
            <a:extLst>
              <a:ext uri="{FF2B5EF4-FFF2-40B4-BE49-F238E27FC236}">
                <a16:creationId xmlns:a16="http://schemas.microsoft.com/office/drawing/2014/main" id="{23A752EB-722E-4ED5-8E4A-83E134B1F613}"/>
              </a:ext>
            </a:extLst>
          </p:cNvPr>
          <p:cNvSpPr>
            <a:spLocks noGrp="1"/>
          </p:cNvSpPr>
          <p:nvPr>
            <p:ph idx="1"/>
          </p:nvPr>
        </p:nvSpPr>
        <p:spPr>
          <a:xfrm>
            <a:off x="838200" y="1500160"/>
            <a:ext cx="7887346"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DB738D97-33FE-455F-99C1-5F94F8FEAE49}"/>
              </a:ext>
            </a:extLst>
          </p:cNvPr>
          <p:cNvSpPr>
            <a:spLocks noGrp="1"/>
          </p:cNvSpPr>
          <p:nvPr>
            <p:ph type="dt" sz="half" idx="10"/>
          </p:nvPr>
        </p:nvSpPr>
        <p:spPr/>
        <p:txBody>
          <a:bodyPr/>
          <a:lstStyle/>
          <a:p>
            <a:fld id="{07C7BFD4-467E-4EDE-93EA-052F5B39A4E5}" type="datetime1">
              <a:rPr lang="en-US" smtClean="0"/>
              <a:t>11/19/2025</a:t>
            </a:fld>
            <a:endParaRPr lang="en-US"/>
          </a:p>
        </p:txBody>
      </p:sp>
      <p:sp>
        <p:nvSpPr>
          <p:cNvPr id="5" name="Footer Placeholder 4">
            <a:extLst>
              <a:ext uri="{FF2B5EF4-FFF2-40B4-BE49-F238E27FC236}">
                <a16:creationId xmlns:a16="http://schemas.microsoft.com/office/drawing/2014/main" id="{0F871F14-9B49-4770-95DB-8F666E2A37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B9E3BF3-5975-4AB7-B4BC-3D06649949E2}"/>
              </a:ext>
            </a:extLst>
          </p:cNvPr>
          <p:cNvSpPr>
            <a:spLocks noGrp="1"/>
          </p:cNvSpPr>
          <p:nvPr>
            <p:ph type="sldNum" sz="quarter" idx="12"/>
          </p:nvPr>
        </p:nvSpPr>
        <p:spPr/>
        <p:txBody>
          <a:bodyPr/>
          <a:lstStyle/>
          <a:p>
            <a:fld id="{20F37917-FD3A-4669-9018-DA04BCDD3D75}" type="slidenum">
              <a:rPr lang="en-US" smtClean="0"/>
              <a:t>‹#›</a:t>
            </a:fld>
            <a:endParaRPr lang="en-US"/>
          </a:p>
        </p:txBody>
      </p:sp>
      <p:cxnSp>
        <p:nvCxnSpPr>
          <p:cNvPr id="8" name="Straight Connector 7">
            <a:extLst>
              <a:ext uri="{FF2B5EF4-FFF2-40B4-BE49-F238E27FC236}">
                <a16:creationId xmlns:a16="http://schemas.microsoft.com/office/drawing/2014/main" id="{330E7402-9AD9-47A7-9A7C-9E2D251980C6}"/>
              </a:ext>
            </a:extLst>
          </p:cNvPr>
          <p:cNvCxnSpPr/>
          <p:nvPr userDrawn="1"/>
        </p:nvCxnSpPr>
        <p:spPr>
          <a:xfrm>
            <a:off x="838200" y="1429058"/>
            <a:ext cx="105156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543302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Code and Commentar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AC750D-385B-4340-80D6-9B052AFB3AD3}"/>
              </a:ext>
            </a:extLst>
          </p:cNvPr>
          <p:cNvSpPr>
            <a:spLocks noGrp="1"/>
          </p:cNvSpPr>
          <p:nvPr>
            <p:ph type="title"/>
          </p:nvPr>
        </p:nvSpPr>
        <p:spPr>
          <a:xfrm>
            <a:off x="838200" y="18255"/>
            <a:ext cx="10515600" cy="1325563"/>
          </a:xfrm>
        </p:spPr>
        <p:txBody>
          <a:bodyPr anchor="b">
            <a:normAutofit/>
          </a:bodyPr>
          <a:lstStyle>
            <a:lvl1pPr>
              <a:defRPr sz="3600"/>
            </a:lvl1pPr>
          </a:lstStyle>
          <a:p>
            <a:r>
              <a:rPr lang="en-US" dirty="0"/>
              <a:t>Click to edit Master title style</a:t>
            </a:r>
          </a:p>
        </p:txBody>
      </p:sp>
      <p:sp>
        <p:nvSpPr>
          <p:cNvPr id="3" name="Content Placeholder 2">
            <a:extLst>
              <a:ext uri="{FF2B5EF4-FFF2-40B4-BE49-F238E27FC236}">
                <a16:creationId xmlns:a16="http://schemas.microsoft.com/office/drawing/2014/main" id="{23A752EB-722E-4ED5-8E4A-83E134B1F613}"/>
              </a:ext>
            </a:extLst>
          </p:cNvPr>
          <p:cNvSpPr>
            <a:spLocks noGrp="1"/>
          </p:cNvSpPr>
          <p:nvPr>
            <p:ph idx="1"/>
          </p:nvPr>
        </p:nvSpPr>
        <p:spPr>
          <a:xfrm>
            <a:off x="8246272" y="1631794"/>
            <a:ext cx="3107528"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DB738D97-33FE-455F-99C1-5F94F8FEAE49}"/>
              </a:ext>
            </a:extLst>
          </p:cNvPr>
          <p:cNvSpPr>
            <a:spLocks noGrp="1"/>
          </p:cNvSpPr>
          <p:nvPr>
            <p:ph type="dt" sz="half" idx="10"/>
          </p:nvPr>
        </p:nvSpPr>
        <p:spPr/>
        <p:txBody>
          <a:bodyPr/>
          <a:lstStyle/>
          <a:p>
            <a:fld id="{07C7BFD4-467E-4EDE-93EA-052F5B39A4E5}" type="datetime1">
              <a:rPr lang="en-US" smtClean="0"/>
              <a:t>11/19/2025</a:t>
            </a:fld>
            <a:endParaRPr lang="en-US"/>
          </a:p>
        </p:txBody>
      </p:sp>
      <p:sp>
        <p:nvSpPr>
          <p:cNvPr id="5" name="Footer Placeholder 4">
            <a:extLst>
              <a:ext uri="{FF2B5EF4-FFF2-40B4-BE49-F238E27FC236}">
                <a16:creationId xmlns:a16="http://schemas.microsoft.com/office/drawing/2014/main" id="{0F871F14-9B49-4770-95DB-8F666E2A37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B9E3BF3-5975-4AB7-B4BC-3D06649949E2}"/>
              </a:ext>
            </a:extLst>
          </p:cNvPr>
          <p:cNvSpPr>
            <a:spLocks noGrp="1"/>
          </p:cNvSpPr>
          <p:nvPr>
            <p:ph type="sldNum" sz="quarter" idx="12"/>
          </p:nvPr>
        </p:nvSpPr>
        <p:spPr/>
        <p:txBody>
          <a:bodyPr/>
          <a:lstStyle/>
          <a:p>
            <a:fld id="{20F37917-FD3A-4669-9018-DA04BCDD3D75}" type="slidenum">
              <a:rPr lang="en-US" smtClean="0"/>
              <a:t>‹#›</a:t>
            </a:fld>
            <a:endParaRPr lang="en-US"/>
          </a:p>
        </p:txBody>
      </p:sp>
      <p:cxnSp>
        <p:nvCxnSpPr>
          <p:cNvPr id="8" name="Straight Connector 7">
            <a:extLst>
              <a:ext uri="{FF2B5EF4-FFF2-40B4-BE49-F238E27FC236}">
                <a16:creationId xmlns:a16="http://schemas.microsoft.com/office/drawing/2014/main" id="{330E7402-9AD9-47A7-9A7C-9E2D251980C6}"/>
              </a:ext>
            </a:extLst>
          </p:cNvPr>
          <p:cNvCxnSpPr/>
          <p:nvPr userDrawn="1"/>
        </p:nvCxnSpPr>
        <p:spPr>
          <a:xfrm>
            <a:off x="838200" y="1429058"/>
            <a:ext cx="105156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787192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D29689-97C8-4C74-9DA9-41C0380CB9AE}"/>
              </a:ext>
            </a:extLst>
          </p:cNvPr>
          <p:cNvSpPr>
            <a:spLocks noGrp="1"/>
          </p:cNvSpPr>
          <p:nvPr>
            <p:ph type="title"/>
          </p:nvPr>
        </p:nvSpPr>
        <p:spPr>
          <a:xfrm>
            <a:off x="838200" y="0"/>
            <a:ext cx="10515600" cy="1325563"/>
          </a:xfrm>
        </p:spPr>
        <p:txBody>
          <a:bodyPr anchor="b">
            <a:normAutofit/>
          </a:bodyPr>
          <a:lstStyle>
            <a:lvl1pPr>
              <a:defRPr sz="3600"/>
            </a:lvl1pPr>
          </a:lstStyle>
          <a:p>
            <a:r>
              <a:rPr lang="en-US" dirty="0"/>
              <a:t>Click to edit Master title style</a:t>
            </a:r>
          </a:p>
        </p:txBody>
      </p:sp>
      <p:sp>
        <p:nvSpPr>
          <p:cNvPr id="3" name="Date Placeholder 2">
            <a:extLst>
              <a:ext uri="{FF2B5EF4-FFF2-40B4-BE49-F238E27FC236}">
                <a16:creationId xmlns:a16="http://schemas.microsoft.com/office/drawing/2014/main" id="{3C79868A-EEF3-4A9B-8549-9BADCF283326}"/>
              </a:ext>
            </a:extLst>
          </p:cNvPr>
          <p:cNvSpPr>
            <a:spLocks noGrp="1"/>
          </p:cNvSpPr>
          <p:nvPr>
            <p:ph type="dt" sz="half" idx="10"/>
          </p:nvPr>
        </p:nvSpPr>
        <p:spPr/>
        <p:txBody>
          <a:bodyPr/>
          <a:lstStyle/>
          <a:p>
            <a:fld id="{109E55A0-C911-4F03-82FC-7E5926047D46}" type="datetime1">
              <a:rPr lang="en-US" smtClean="0"/>
              <a:t>11/19/2025</a:t>
            </a:fld>
            <a:endParaRPr lang="en-US"/>
          </a:p>
        </p:txBody>
      </p:sp>
      <p:sp>
        <p:nvSpPr>
          <p:cNvPr id="4" name="Footer Placeholder 3">
            <a:extLst>
              <a:ext uri="{FF2B5EF4-FFF2-40B4-BE49-F238E27FC236}">
                <a16:creationId xmlns:a16="http://schemas.microsoft.com/office/drawing/2014/main" id="{761E0DFD-410D-4C41-9994-4C58047D5E9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F70F3D0-5AE9-4747-A0A6-354F0667F65B}"/>
              </a:ext>
            </a:extLst>
          </p:cNvPr>
          <p:cNvSpPr>
            <a:spLocks noGrp="1"/>
          </p:cNvSpPr>
          <p:nvPr>
            <p:ph type="sldNum" sz="quarter" idx="12"/>
          </p:nvPr>
        </p:nvSpPr>
        <p:spPr/>
        <p:txBody>
          <a:bodyPr/>
          <a:lstStyle/>
          <a:p>
            <a:fld id="{20F37917-FD3A-4669-9018-DA04BCDD3D75}" type="slidenum">
              <a:rPr lang="en-US" smtClean="0"/>
              <a:t>‹#›</a:t>
            </a:fld>
            <a:endParaRPr lang="en-US"/>
          </a:p>
        </p:txBody>
      </p:sp>
      <p:cxnSp>
        <p:nvCxnSpPr>
          <p:cNvPr id="7" name="Straight Connector 6">
            <a:extLst>
              <a:ext uri="{FF2B5EF4-FFF2-40B4-BE49-F238E27FC236}">
                <a16:creationId xmlns:a16="http://schemas.microsoft.com/office/drawing/2014/main" id="{D110EEB6-6E3B-42EF-B771-796D5DACD6D4}"/>
              </a:ext>
            </a:extLst>
          </p:cNvPr>
          <p:cNvCxnSpPr/>
          <p:nvPr userDrawn="1"/>
        </p:nvCxnSpPr>
        <p:spPr>
          <a:xfrm>
            <a:off x="838200" y="1325563"/>
            <a:ext cx="105156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459073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0E102D-7499-4BDC-8BA2-825474D95747}"/>
              </a:ext>
            </a:extLst>
          </p:cNvPr>
          <p:cNvSpPr>
            <a:spLocks noGrp="1"/>
          </p:cNvSpPr>
          <p:nvPr>
            <p:ph type="title"/>
          </p:nvPr>
        </p:nvSpPr>
        <p:spPr>
          <a:xfrm>
            <a:off x="831850" y="1709738"/>
            <a:ext cx="10515600" cy="2852737"/>
          </a:xfrm>
        </p:spPr>
        <p:txBody>
          <a:bodyPr anchor="b">
            <a:normAutofit/>
          </a:bodyPr>
          <a:lstStyle>
            <a:lvl1pPr>
              <a:defRPr sz="4400"/>
            </a:lvl1pPr>
          </a:lstStyle>
          <a:p>
            <a:r>
              <a:rPr lang="en-US" dirty="0"/>
              <a:t>Click to edit Master title style</a:t>
            </a:r>
          </a:p>
        </p:txBody>
      </p:sp>
      <p:sp>
        <p:nvSpPr>
          <p:cNvPr id="3" name="Text Placeholder 2">
            <a:extLst>
              <a:ext uri="{FF2B5EF4-FFF2-40B4-BE49-F238E27FC236}">
                <a16:creationId xmlns:a16="http://schemas.microsoft.com/office/drawing/2014/main" id="{84B50BCC-FEA6-4C8B-92DD-12ECC6BE1DA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3476A10-0098-476E-99F2-6C7151D25FAF}"/>
              </a:ext>
            </a:extLst>
          </p:cNvPr>
          <p:cNvSpPr>
            <a:spLocks noGrp="1"/>
          </p:cNvSpPr>
          <p:nvPr>
            <p:ph type="dt" sz="half" idx="10"/>
          </p:nvPr>
        </p:nvSpPr>
        <p:spPr/>
        <p:txBody>
          <a:bodyPr/>
          <a:lstStyle/>
          <a:p>
            <a:fld id="{A533CBE2-D5BE-47AC-ADC2-9CDFC1D0CF90}" type="datetime1">
              <a:rPr lang="en-US" smtClean="0"/>
              <a:t>11/19/2025</a:t>
            </a:fld>
            <a:endParaRPr lang="en-US"/>
          </a:p>
        </p:txBody>
      </p:sp>
      <p:sp>
        <p:nvSpPr>
          <p:cNvPr id="5" name="Footer Placeholder 4">
            <a:extLst>
              <a:ext uri="{FF2B5EF4-FFF2-40B4-BE49-F238E27FC236}">
                <a16:creationId xmlns:a16="http://schemas.microsoft.com/office/drawing/2014/main" id="{7E629B59-28A4-457E-A9FE-D43E630E98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09126F7-7826-4EEA-BCF7-F8DB1CCCD1E6}"/>
              </a:ext>
            </a:extLst>
          </p:cNvPr>
          <p:cNvSpPr>
            <a:spLocks noGrp="1"/>
          </p:cNvSpPr>
          <p:nvPr>
            <p:ph type="sldNum" sz="quarter" idx="12"/>
          </p:nvPr>
        </p:nvSpPr>
        <p:spPr/>
        <p:txBody>
          <a:bodyPr/>
          <a:lstStyle/>
          <a:p>
            <a:fld id="{20F37917-FD3A-4669-9018-DA04BCDD3D75}" type="slidenum">
              <a:rPr lang="en-US" smtClean="0"/>
              <a:t>‹#›</a:t>
            </a:fld>
            <a:endParaRPr lang="en-US"/>
          </a:p>
        </p:txBody>
      </p:sp>
      <p:cxnSp>
        <p:nvCxnSpPr>
          <p:cNvPr id="8" name="Straight Connector 7">
            <a:extLst>
              <a:ext uri="{FF2B5EF4-FFF2-40B4-BE49-F238E27FC236}">
                <a16:creationId xmlns:a16="http://schemas.microsoft.com/office/drawing/2014/main" id="{04FB97FE-BFE6-42A0-A36F-BB63DB3E7E5E}"/>
              </a:ext>
            </a:extLst>
          </p:cNvPr>
          <p:cNvCxnSpPr/>
          <p:nvPr userDrawn="1"/>
        </p:nvCxnSpPr>
        <p:spPr>
          <a:xfrm>
            <a:off x="831850" y="4562475"/>
            <a:ext cx="1052195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690886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6AF8A4-82FA-4F62-BD67-4673378FCE4B}"/>
              </a:ext>
            </a:extLst>
          </p:cNvPr>
          <p:cNvSpPr>
            <a:spLocks noGrp="1"/>
          </p:cNvSpPr>
          <p:nvPr>
            <p:ph type="title"/>
          </p:nvPr>
        </p:nvSpPr>
        <p:spPr/>
        <p:txBody>
          <a:bodyPr anchor="b"/>
          <a:lstStyle/>
          <a:p>
            <a:r>
              <a:rPr lang="en-US" dirty="0"/>
              <a:t>Click to edit Master title style</a:t>
            </a:r>
          </a:p>
        </p:txBody>
      </p:sp>
      <p:sp>
        <p:nvSpPr>
          <p:cNvPr id="3" name="Content Placeholder 2">
            <a:extLst>
              <a:ext uri="{FF2B5EF4-FFF2-40B4-BE49-F238E27FC236}">
                <a16:creationId xmlns:a16="http://schemas.microsoft.com/office/drawing/2014/main" id="{C4D60252-C68E-46D7-AAA5-ABB7CE5E34AC}"/>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E6A52B70-F8CF-48C4-AE1C-C9CF7101D08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2E002AF-9677-413A-B99A-8C8BE9559F54}"/>
              </a:ext>
            </a:extLst>
          </p:cNvPr>
          <p:cNvSpPr>
            <a:spLocks noGrp="1"/>
          </p:cNvSpPr>
          <p:nvPr>
            <p:ph type="dt" sz="half" idx="10"/>
          </p:nvPr>
        </p:nvSpPr>
        <p:spPr/>
        <p:txBody>
          <a:bodyPr/>
          <a:lstStyle/>
          <a:p>
            <a:fld id="{39B7EDB1-CE74-4951-85A2-0B01C2128E28}" type="datetime1">
              <a:rPr lang="en-US" smtClean="0"/>
              <a:t>11/19/2025</a:t>
            </a:fld>
            <a:endParaRPr lang="en-US"/>
          </a:p>
        </p:txBody>
      </p:sp>
      <p:sp>
        <p:nvSpPr>
          <p:cNvPr id="6" name="Footer Placeholder 5">
            <a:extLst>
              <a:ext uri="{FF2B5EF4-FFF2-40B4-BE49-F238E27FC236}">
                <a16:creationId xmlns:a16="http://schemas.microsoft.com/office/drawing/2014/main" id="{75BD4DCA-3AF1-43DA-9E55-2BF67A618AA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163AD69-C005-4694-9D91-F1A980961CC9}"/>
              </a:ext>
            </a:extLst>
          </p:cNvPr>
          <p:cNvSpPr>
            <a:spLocks noGrp="1"/>
          </p:cNvSpPr>
          <p:nvPr>
            <p:ph type="sldNum" sz="quarter" idx="12"/>
          </p:nvPr>
        </p:nvSpPr>
        <p:spPr/>
        <p:txBody>
          <a:bodyPr/>
          <a:lstStyle/>
          <a:p>
            <a:fld id="{20F37917-FD3A-4669-9018-DA04BCDD3D75}" type="slidenum">
              <a:rPr lang="en-US" smtClean="0"/>
              <a:t>‹#›</a:t>
            </a:fld>
            <a:endParaRPr lang="en-US"/>
          </a:p>
        </p:txBody>
      </p:sp>
      <p:cxnSp>
        <p:nvCxnSpPr>
          <p:cNvPr id="9" name="Straight Connector 8">
            <a:extLst>
              <a:ext uri="{FF2B5EF4-FFF2-40B4-BE49-F238E27FC236}">
                <a16:creationId xmlns:a16="http://schemas.microsoft.com/office/drawing/2014/main" id="{4505F67E-03A6-4630-A98D-6CACA3FBDDEF}"/>
              </a:ext>
            </a:extLst>
          </p:cNvPr>
          <p:cNvCxnSpPr/>
          <p:nvPr userDrawn="1"/>
        </p:nvCxnSpPr>
        <p:spPr>
          <a:xfrm>
            <a:off x="838200" y="1690688"/>
            <a:ext cx="105156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03738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8A34C9-6E2F-41F7-9D31-6E37FA5B47F9}"/>
              </a:ext>
            </a:extLst>
          </p:cNvPr>
          <p:cNvSpPr>
            <a:spLocks noGrp="1"/>
          </p:cNvSpPr>
          <p:nvPr>
            <p:ph type="title"/>
          </p:nvPr>
        </p:nvSpPr>
        <p:spPr>
          <a:xfrm>
            <a:off x="839788" y="365125"/>
            <a:ext cx="10515600" cy="1325563"/>
          </a:xfrm>
        </p:spPr>
        <p:txBody>
          <a:bodyPr anchor="b"/>
          <a:lstStyle/>
          <a:p>
            <a:r>
              <a:rPr lang="en-US" dirty="0"/>
              <a:t>Click to edit Master title style</a:t>
            </a:r>
          </a:p>
        </p:txBody>
      </p:sp>
      <p:sp>
        <p:nvSpPr>
          <p:cNvPr id="3" name="Text Placeholder 2">
            <a:extLst>
              <a:ext uri="{FF2B5EF4-FFF2-40B4-BE49-F238E27FC236}">
                <a16:creationId xmlns:a16="http://schemas.microsoft.com/office/drawing/2014/main" id="{B9BFBC22-43A4-440D-AAD7-465FAB57BE1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8BEFE43-C4CC-4FF0-B176-0C879EF27A7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8920B2B-FD99-4575-BC29-4A9B8A50BB3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67A5329-47DA-4A08-8E7B-D898E11B7C3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0A08467-E7C4-4D3F-99C5-6D3AC3B22260}"/>
              </a:ext>
            </a:extLst>
          </p:cNvPr>
          <p:cNvSpPr>
            <a:spLocks noGrp="1"/>
          </p:cNvSpPr>
          <p:nvPr>
            <p:ph type="dt" sz="half" idx="10"/>
          </p:nvPr>
        </p:nvSpPr>
        <p:spPr/>
        <p:txBody>
          <a:bodyPr/>
          <a:lstStyle/>
          <a:p>
            <a:fld id="{2BC7EB92-A5C2-4807-A9DC-9EDE6CBFB241}" type="datetime1">
              <a:rPr lang="en-US" smtClean="0"/>
              <a:t>11/19/2025</a:t>
            </a:fld>
            <a:endParaRPr lang="en-US"/>
          </a:p>
        </p:txBody>
      </p:sp>
      <p:sp>
        <p:nvSpPr>
          <p:cNvPr id="8" name="Footer Placeholder 7">
            <a:extLst>
              <a:ext uri="{FF2B5EF4-FFF2-40B4-BE49-F238E27FC236}">
                <a16:creationId xmlns:a16="http://schemas.microsoft.com/office/drawing/2014/main" id="{5AA2D386-C960-49F4-8E0B-5A602B21337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5B938FD-9718-4972-A4A8-237B1A211C4A}"/>
              </a:ext>
            </a:extLst>
          </p:cNvPr>
          <p:cNvSpPr>
            <a:spLocks noGrp="1"/>
          </p:cNvSpPr>
          <p:nvPr>
            <p:ph type="sldNum" sz="quarter" idx="12"/>
          </p:nvPr>
        </p:nvSpPr>
        <p:spPr/>
        <p:txBody>
          <a:bodyPr/>
          <a:lstStyle/>
          <a:p>
            <a:fld id="{20F37917-FD3A-4669-9018-DA04BCDD3D75}" type="slidenum">
              <a:rPr lang="en-US" smtClean="0"/>
              <a:t>‹#›</a:t>
            </a:fld>
            <a:endParaRPr lang="en-US"/>
          </a:p>
        </p:txBody>
      </p:sp>
    </p:spTree>
    <p:extLst>
      <p:ext uri="{BB962C8B-B14F-4D97-AF65-F5344CB8AC3E}">
        <p14:creationId xmlns:p14="http://schemas.microsoft.com/office/powerpoint/2010/main" val="20776124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1E7A444-7D99-4911-9642-3917FA60A00A}"/>
              </a:ext>
            </a:extLst>
          </p:cNvPr>
          <p:cNvSpPr>
            <a:spLocks noGrp="1"/>
          </p:cNvSpPr>
          <p:nvPr>
            <p:ph type="dt" sz="half" idx="10"/>
          </p:nvPr>
        </p:nvSpPr>
        <p:spPr/>
        <p:txBody>
          <a:bodyPr/>
          <a:lstStyle/>
          <a:p>
            <a:fld id="{2B7B7EE0-7771-4CD5-9B2B-3550753A54A1}" type="datetime1">
              <a:rPr lang="en-US" smtClean="0"/>
              <a:t>11/19/2025</a:t>
            </a:fld>
            <a:endParaRPr lang="en-US"/>
          </a:p>
        </p:txBody>
      </p:sp>
      <p:sp>
        <p:nvSpPr>
          <p:cNvPr id="3" name="Footer Placeholder 2">
            <a:extLst>
              <a:ext uri="{FF2B5EF4-FFF2-40B4-BE49-F238E27FC236}">
                <a16:creationId xmlns:a16="http://schemas.microsoft.com/office/drawing/2014/main" id="{A3F82BF4-8CCE-40F5-87BF-30A8215B5E2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6281BF9-93A3-4F18-ADE7-E0E4F974DBE9}"/>
              </a:ext>
            </a:extLst>
          </p:cNvPr>
          <p:cNvSpPr>
            <a:spLocks noGrp="1"/>
          </p:cNvSpPr>
          <p:nvPr>
            <p:ph type="sldNum" sz="quarter" idx="12"/>
          </p:nvPr>
        </p:nvSpPr>
        <p:spPr/>
        <p:txBody>
          <a:bodyPr/>
          <a:lstStyle/>
          <a:p>
            <a:fld id="{20F37917-FD3A-4669-9018-DA04BCDD3D75}" type="slidenum">
              <a:rPr lang="en-US" smtClean="0"/>
              <a:t>‹#›</a:t>
            </a:fld>
            <a:endParaRPr lang="en-US"/>
          </a:p>
        </p:txBody>
      </p:sp>
    </p:spTree>
    <p:extLst>
      <p:ext uri="{BB962C8B-B14F-4D97-AF65-F5344CB8AC3E}">
        <p14:creationId xmlns:p14="http://schemas.microsoft.com/office/powerpoint/2010/main" val="2794635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F55BC0-2C78-4530-B512-097E3FFC823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978D3CA-F128-4EAA-A043-41667828A99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BAEE186-B06D-4105-84EF-95DBBCFDA4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1086144-00CA-4143-8DA2-416236D78A82}"/>
              </a:ext>
            </a:extLst>
          </p:cNvPr>
          <p:cNvSpPr>
            <a:spLocks noGrp="1"/>
          </p:cNvSpPr>
          <p:nvPr>
            <p:ph type="dt" sz="half" idx="10"/>
          </p:nvPr>
        </p:nvSpPr>
        <p:spPr/>
        <p:txBody>
          <a:bodyPr/>
          <a:lstStyle/>
          <a:p>
            <a:fld id="{F8B318B3-0E87-4416-A9B8-D891968C2727}" type="datetime1">
              <a:rPr lang="en-US" smtClean="0"/>
              <a:t>11/19/2025</a:t>
            </a:fld>
            <a:endParaRPr lang="en-US"/>
          </a:p>
        </p:txBody>
      </p:sp>
      <p:sp>
        <p:nvSpPr>
          <p:cNvPr id="6" name="Footer Placeholder 5">
            <a:extLst>
              <a:ext uri="{FF2B5EF4-FFF2-40B4-BE49-F238E27FC236}">
                <a16:creationId xmlns:a16="http://schemas.microsoft.com/office/drawing/2014/main" id="{E338B172-43F1-4139-BF32-2DEDF2781DF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73CB3DF-517A-4E87-8D32-82F85C3985F1}"/>
              </a:ext>
            </a:extLst>
          </p:cNvPr>
          <p:cNvSpPr>
            <a:spLocks noGrp="1"/>
          </p:cNvSpPr>
          <p:nvPr>
            <p:ph type="sldNum" sz="quarter" idx="12"/>
          </p:nvPr>
        </p:nvSpPr>
        <p:spPr/>
        <p:txBody>
          <a:bodyPr/>
          <a:lstStyle/>
          <a:p>
            <a:fld id="{20F37917-FD3A-4669-9018-DA04BCDD3D75}" type="slidenum">
              <a:rPr lang="en-US" smtClean="0"/>
              <a:t>‹#›</a:t>
            </a:fld>
            <a:endParaRPr lang="en-US"/>
          </a:p>
        </p:txBody>
      </p:sp>
    </p:spTree>
    <p:extLst>
      <p:ext uri="{BB962C8B-B14F-4D97-AF65-F5344CB8AC3E}">
        <p14:creationId xmlns:p14="http://schemas.microsoft.com/office/powerpoint/2010/main" val="23978435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406F07A-0B22-4914-812A-DBA02B47952B}"/>
              </a:ext>
            </a:extLst>
          </p:cNvPr>
          <p:cNvSpPr>
            <a:spLocks noGrp="1"/>
          </p:cNvSpPr>
          <p:nvPr>
            <p:ph type="title"/>
          </p:nvPr>
        </p:nvSpPr>
        <p:spPr>
          <a:xfrm>
            <a:off x="838200" y="365125"/>
            <a:ext cx="10515600" cy="1325563"/>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a:extLst>
              <a:ext uri="{FF2B5EF4-FFF2-40B4-BE49-F238E27FC236}">
                <a16:creationId xmlns:a16="http://schemas.microsoft.com/office/drawing/2014/main" id="{892B9C33-4FFB-4197-A3C1-E6E3EB58E2C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7335E0F7-CC95-4DF1-9224-82B2702A27B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4D997E8-DDEE-43F1-8D9B-F8A1E11DE488}" type="datetime1">
              <a:rPr lang="en-US" smtClean="0"/>
              <a:t>11/19/2025</a:t>
            </a:fld>
            <a:endParaRPr lang="en-US"/>
          </a:p>
        </p:txBody>
      </p:sp>
      <p:sp>
        <p:nvSpPr>
          <p:cNvPr id="5" name="Footer Placeholder 4">
            <a:extLst>
              <a:ext uri="{FF2B5EF4-FFF2-40B4-BE49-F238E27FC236}">
                <a16:creationId xmlns:a16="http://schemas.microsoft.com/office/drawing/2014/main" id="{C63761D0-ED27-4802-A5F0-EFD89884E1F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47E668E-F846-4B39-92B8-B429C92F7FD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F37917-FD3A-4669-9018-DA04BCDD3D75}" type="slidenum">
              <a:rPr lang="en-US" smtClean="0"/>
              <a:t>‹#›</a:t>
            </a:fld>
            <a:endParaRPr lang="en-US"/>
          </a:p>
        </p:txBody>
      </p:sp>
    </p:spTree>
    <p:extLst>
      <p:ext uri="{BB962C8B-B14F-4D97-AF65-F5344CB8AC3E}">
        <p14:creationId xmlns:p14="http://schemas.microsoft.com/office/powerpoint/2010/main" val="22234769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2" r:id="rId3"/>
    <p:sldLayoutId id="2147483654" r:id="rId4"/>
    <p:sldLayoutId id="2147483651" r:id="rId5"/>
    <p:sldLayoutId id="2147483652" r:id="rId6"/>
    <p:sldLayoutId id="2147483653" r:id="rId7"/>
    <p:sldLayoutId id="2147483655" r:id="rId8"/>
    <p:sldLayoutId id="2147483656" r:id="rId9"/>
    <p:sldLayoutId id="2147483657" r:id="rId10"/>
    <p:sldLayoutId id="2147483658" r:id="rId11"/>
    <p:sldLayoutId id="2147483659" r:id="rId12"/>
    <p:sldLayoutId id="2147483660" r:id="rId13"/>
    <p:sldLayoutId id="2147483661" r:id="rId14"/>
  </p:sldLayoutIdLst>
  <p:hf hdr="0" ftr="0" dt="0"/>
  <p:txStyles>
    <p:titleStyle>
      <a:lvl1pPr algn="l" defTabSz="914400" rtl="0" eaLnBrk="1" latinLnBrk="0" hangingPunct="1">
        <a:lnSpc>
          <a:spcPct val="90000"/>
        </a:lnSpc>
        <a:spcBef>
          <a:spcPct val="0"/>
        </a:spcBef>
        <a:buNone/>
        <a:defRPr sz="4400" kern="1200">
          <a:solidFill>
            <a:srgbClr val="0070C0"/>
          </a:solidFill>
          <a:latin typeface="Verdana" panose="020B0604030504040204" pitchFamily="34" charset="0"/>
          <a:ea typeface="Verdana" panose="020B0604030504040204" pitchFamily="34" charset="0"/>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creativecommons.org/licenses/by-sa/4.0/"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765BC5-92E6-4F5A-B981-1C5EE975861B}"/>
              </a:ext>
            </a:extLst>
          </p:cNvPr>
          <p:cNvSpPr>
            <a:spLocks noGrp="1"/>
          </p:cNvSpPr>
          <p:nvPr>
            <p:ph type="ctrTitle"/>
          </p:nvPr>
        </p:nvSpPr>
        <p:spPr/>
        <p:txBody>
          <a:bodyPr anchor="t">
            <a:normAutofit/>
          </a:bodyPr>
          <a:lstStyle/>
          <a:p>
            <a:r>
              <a:rPr lang="en-US" altLang="en-US" sz="3200" dirty="0">
                <a:sym typeface="Helvetica Neue" charset="0"/>
              </a:rPr>
              <a:t>CS 4530: Fundamentals of Software Engineering</a:t>
            </a:r>
            <a:br>
              <a:rPr lang="en-US" altLang="en-US" sz="3200" dirty="0">
                <a:sym typeface="Helvetica Neue" charset="0"/>
              </a:rPr>
            </a:br>
            <a:br>
              <a:rPr lang="en-US" altLang="en-US" sz="3200" dirty="0">
                <a:sym typeface="Helvetica Neue" charset="0"/>
              </a:rPr>
            </a:br>
            <a:r>
              <a:rPr lang="en-US" altLang="en-US" sz="3200">
                <a:sym typeface="Helvetica Neue" charset="0"/>
              </a:rPr>
              <a:t>Module 17: </a:t>
            </a:r>
            <a:r>
              <a:rPr lang="en-US" altLang="en-US" sz="3200" dirty="0">
                <a:sym typeface="Helvetica Neue" charset="0"/>
              </a:rPr>
              <a:t>Using AI Agents</a:t>
            </a:r>
            <a:endParaRPr lang="en-US" sz="3200" dirty="0"/>
          </a:p>
        </p:txBody>
      </p:sp>
      <p:sp>
        <p:nvSpPr>
          <p:cNvPr id="8" name="Subtitle 7">
            <a:extLst>
              <a:ext uri="{FF2B5EF4-FFF2-40B4-BE49-F238E27FC236}">
                <a16:creationId xmlns:a16="http://schemas.microsoft.com/office/drawing/2014/main" id="{5B356C44-32EB-4AC4-94B7-A86895491E70}"/>
              </a:ext>
            </a:extLst>
          </p:cNvPr>
          <p:cNvSpPr>
            <a:spLocks noGrp="1"/>
          </p:cNvSpPr>
          <p:nvPr>
            <p:ph type="subTitle" idx="1"/>
          </p:nvPr>
        </p:nvSpPr>
        <p:spPr/>
        <p:txBody>
          <a:bodyPr/>
          <a:lstStyle/>
          <a:p>
            <a:pPr>
              <a:lnSpc>
                <a:spcPct val="100000"/>
              </a:lnSpc>
            </a:pPr>
            <a:r>
              <a:rPr lang="en-US" sz="2400" dirty="0"/>
              <a:t>Adeel Bhutta, Joydeep Mitra, and Mitch Wand</a:t>
            </a:r>
          </a:p>
          <a:p>
            <a:pPr>
              <a:lnSpc>
                <a:spcPct val="100000"/>
              </a:lnSpc>
            </a:pPr>
            <a:r>
              <a:rPr lang="en-US" sz="2400" dirty="0"/>
              <a:t>Khoury College of Computer Sciences</a:t>
            </a:r>
          </a:p>
          <a:p>
            <a:pPr>
              <a:lnSpc>
                <a:spcPct val="100000"/>
              </a:lnSpc>
            </a:pPr>
            <a:r>
              <a:rPr lang="en-US" sz="2400" dirty="0"/>
              <a:t>with material from Jon Bell</a:t>
            </a:r>
          </a:p>
          <a:p>
            <a:endParaRPr lang="en-US" sz="2400" dirty="0"/>
          </a:p>
        </p:txBody>
      </p:sp>
      <p:sp>
        <p:nvSpPr>
          <p:cNvPr id="4" name="Slide Number Placeholder 3">
            <a:extLst>
              <a:ext uri="{FF2B5EF4-FFF2-40B4-BE49-F238E27FC236}">
                <a16:creationId xmlns:a16="http://schemas.microsoft.com/office/drawing/2014/main" id="{CECC5E2E-7170-455B-A37A-DBAC705CE98E}"/>
              </a:ext>
            </a:extLst>
          </p:cNvPr>
          <p:cNvSpPr>
            <a:spLocks noGrp="1"/>
          </p:cNvSpPr>
          <p:nvPr>
            <p:ph type="sldNum" sz="quarter" idx="12"/>
          </p:nvPr>
        </p:nvSpPr>
        <p:spPr/>
        <p:txBody>
          <a:bodyPr/>
          <a:lstStyle/>
          <a:p>
            <a:fld id="{20F37917-FD3A-4669-9018-DA04BCDD3D75}" type="slidenum">
              <a:rPr lang="en-US" smtClean="0"/>
              <a:pPr/>
              <a:t>1</a:t>
            </a:fld>
            <a:endParaRPr lang="en-US"/>
          </a:p>
        </p:txBody>
      </p:sp>
      <p:sp>
        <p:nvSpPr>
          <p:cNvPr id="3" name="Rectangle 2">
            <a:extLst>
              <a:ext uri="{FF2B5EF4-FFF2-40B4-BE49-F238E27FC236}">
                <a16:creationId xmlns:a16="http://schemas.microsoft.com/office/drawing/2014/main" id="{3B7BC06A-54D1-4D10-B536-9DF33B2C3997}"/>
              </a:ext>
            </a:extLst>
          </p:cNvPr>
          <p:cNvSpPr/>
          <p:nvPr/>
        </p:nvSpPr>
        <p:spPr>
          <a:xfrm>
            <a:off x="539260" y="5710019"/>
            <a:ext cx="6096000" cy="369332"/>
          </a:xfrm>
          <a:prstGeom prst="rect">
            <a:avLst/>
          </a:prstGeom>
        </p:spPr>
        <p:txBody>
          <a:bodyPr>
            <a:spAutoFit/>
          </a:bodyPr>
          <a:lstStyle/>
          <a:p>
            <a:r>
              <a:rPr lang="en-US">
                <a:solidFill>
                  <a:srgbClr val="5C5962"/>
                </a:solidFill>
              </a:rPr>
              <a:t>© 2025 </a:t>
            </a:r>
            <a:r>
              <a:rPr lang="en-US" dirty="0">
                <a:solidFill>
                  <a:srgbClr val="5C5962"/>
                </a:solidFill>
              </a:rPr>
              <a:t>Released under the </a:t>
            </a:r>
            <a:r>
              <a:rPr lang="en-US" dirty="0">
                <a:solidFill>
                  <a:srgbClr val="D41B2C"/>
                </a:solidFill>
                <a:hlinkClick r:id="rId3"/>
              </a:rPr>
              <a:t>CC BY-SA</a:t>
            </a:r>
            <a:r>
              <a:rPr lang="en-US" dirty="0">
                <a:solidFill>
                  <a:srgbClr val="5C5962"/>
                </a:solidFill>
              </a:rPr>
              <a:t> license</a:t>
            </a:r>
            <a:endParaRPr lang="en-US" dirty="0"/>
          </a:p>
        </p:txBody>
      </p:sp>
    </p:spTree>
    <p:extLst>
      <p:ext uri="{BB962C8B-B14F-4D97-AF65-F5344CB8AC3E}">
        <p14:creationId xmlns:p14="http://schemas.microsoft.com/office/powerpoint/2010/main" val="30256102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A33680-2600-4EB1-577E-77E82D5B68AA}"/>
              </a:ext>
            </a:extLst>
          </p:cNvPr>
          <p:cNvSpPr>
            <a:spLocks noGrp="1"/>
          </p:cNvSpPr>
          <p:nvPr>
            <p:ph type="title"/>
          </p:nvPr>
        </p:nvSpPr>
        <p:spPr/>
        <p:txBody>
          <a:bodyPr/>
          <a:lstStyle/>
          <a:p>
            <a:r>
              <a:rPr lang="en-US" dirty="0"/>
              <a:t>Example</a:t>
            </a:r>
          </a:p>
        </p:txBody>
      </p:sp>
      <p:sp>
        <p:nvSpPr>
          <p:cNvPr id="3" name="Content Placeholder 2">
            <a:extLst>
              <a:ext uri="{FF2B5EF4-FFF2-40B4-BE49-F238E27FC236}">
                <a16:creationId xmlns:a16="http://schemas.microsoft.com/office/drawing/2014/main" id="{B68AF52A-50BC-EDFB-2768-738538BAB759}"/>
              </a:ext>
            </a:extLst>
          </p:cNvPr>
          <p:cNvSpPr>
            <a:spLocks noGrp="1"/>
          </p:cNvSpPr>
          <p:nvPr>
            <p:ph idx="1"/>
          </p:nvPr>
        </p:nvSpPr>
        <p:spPr/>
        <p:txBody>
          <a:bodyPr/>
          <a:lstStyle/>
          <a:p>
            <a:r>
              <a:rPr lang="en-US" dirty="0"/>
              <a:t>You ask the agent to “implement a method to calculate the average of a list”</a:t>
            </a:r>
          </a:p>
          <a:p>
            <a:r>
              <a:rPr lang="en-US" dirty="0"/>
              <a:t>The agent generates code, but it has a type mismatch error</a:t>
            </a:r>
          </a:p>
          <a:p>
            <a:r>
              <a:rPr lang="en-US" dirty="0"/>
              <a:t>The IDE’s linter immediately flags the error</a:t>
            </a:r>
          </a:p>
          <a:p>
            <a:r>
              <a:rPr lang="en-US" dirty="0"/>
              <a:t>The agent sees the error message, understands the issue, and regenerates corrected code</a:t>
            </a:r>
          </a:p>
          <a:p>
            <a:r>
              <a:rPr lang="en-US" dirty="0"/>
              <a:t>This cycle continues until the code compiles successfully</a:t>
            </a:r>
          </a:p>
          <a:p>
            <a:endParaRPr lang="en-US" dirty="0"/>
          </a:p>
        </p:txBody>
      </p:sp>
      <p:sp>
        <p:nvSpPr>
          <p:cNvPr id="4" name="Slide Number Placeholder 3">
            <a:extLst>
              <a:ext uri="{FF2B5EF4-FFF2-40B4-BE49-F238E27FC236}">
                <a16:creationId xmlns:a16="http://schemas.microsoft.com/office/drawing/2014/main" id="{ACFF074D-BA30-DFF2-14D5-ACF887EB3F7B}"/>
              </a:ext>
            </a:extLst>
          </p:cNvPr>
          <p:cNvSpPr>
            <a:spLocks noGrp="1"/>
          </p:cNvSpPr>
          <p:nvPr>
            <p:ph type="sldNum" sz="quarter" idx="12"/>
          </p:nvPr>
        </p:nvSpPr>
        <p:spPr/>
        <p:txBody>
          <a:bodyPr/>
          <a:lstStyle/>
          <a:p>
            <a:fld id="{20F37917-FD3A-4669-9018-DA04BCDD3D75}" type="slidenum">
              <a:rPr lang="en-US" smtClean="0"/>
              <a:t>10</a:t>
            </a:fld>
            <a:endParaRPr lang="en-US"/>
          </a:p>
        </p:txBody>
      </p:sp>
    </p:spTree>
    <p:extLst>
      <p:ext uri="{BB962C8B-B14F-4D97-AF65-F5344CB8AC3E}">
        <p14:creationId xmlns:p14="http://schemas.microsoft.com/office/powerpoint/2010/main" val="2350167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E1186D-202B-8788-3188-EC25E13A0C10}"/>
              </a:ext>
            </a:extLst>
          </p:cNvPr>
          <p:cNvSpPr>
            <a:spLocks noGrp="1"/>
          </p:cNvSpPr>
          <p:nvPr>
            <p:ph type="title"/>
          </p:nvPr>
        </p:nvSpPr>
        <p:spPr/>
        <p:txBody>
          <a:bodyPr/>
          <a:lstStyle/>
          <a:p>
            <a:r>
              <a:rPr lang="en-US" dirty="0"/>
              <a:t>Examples of AI Coding Agents</a:t>
            </a:r>
          </a:p>
        </p:txBody>
      </p:sp>
      <p:sp>
        <p:nvSpPr>
          <p:cNvPr id="3" name="Content Placeholder 2">
            <a:extLst>
              <a:ext uri="{FF2B5EF4-FFF2-40B4-BE49-F238E27FC236}">
                <a16:creationId xmlns:a16="http://schemas.microsoft.com/office/drawing/2014/main" id="{911401CB-0E9E-0ED9-C069-5B5DDE70F7B7}"/>
              </a:ext>
            </a:extLst>
          </p:cNvPr>
          <p:cNvSpPr>
            <a:spLocks noGrp="1"/>
          </p:cNvSpPr>
          <p:nvPr>
            <p:ph idx="1"/>
          </p:nvPr>
        </p:nvSpPr>
        <p:spPr/>
        <p:txBody>
          <a:bodyPr/>
          <a:lstStyle/>
          <a:p>
            <a:r>
              <a:rPr lang="en-US" dirty="0" err="1"/>
              <a:t>Github</a:t>
            </a:r>
            <a:r>
              <a:rPr lang="en-US" dirty="0"/>
              <a:t> Copilot</a:t>
            </a:r>
          </a:p>
          <a:p>
            <a:r>
              <a:rPr lang="en-US" dirty="0"/>
              <a:t>Cursor</a:t>
            </a:r>
          </a:p>
          <a:p>
            <a:r>
              <a:rPr lang="en-US" dirty="0"/>
              <a:t>Claude Code</a:t>
            </a:r>
          </a:p>
          <a:p>
            <a:r>
              <a:rPr lang="en-US" dirty="0"/>
              <a:t>Windsurf (Codium)</a:t>
            </a:r>
          </a:p>
          <a:p>
            <a:r>
              <a:rPr lang="en-US" dirty="0"/>
              <a:t>…list </a:t>
            </a:r>
            <a:r>
              <a:rPr lang="en-US"/>
              <a:t>grows daily…</a:t>
            </a:r>
          </a:p>
        </p:txBody>
      </p:sp>
      <p:sp>
        <p:nvSpPr>
          <p:cNvPr id="4" name="Slide Number Placeholder 3">
            <a:extLst>
              <a:ext uri="{FF2B5EF4-FFF2-40B4-BE49-F238E27FC236}">
                <a16:creationId xmlns:a16="http://schemas.microsoft.com/office/drawing/2014/main" id="{9A4F46B9-F258-2BAA-2FD2-2215E6EC6079}"/>
              </a:ext>
            </a:extLst>
          </p:cNvPr>
          <p:cNvSpPr>
            <a:spLocks noGrp="1"/>
          </p:cNvSpPr>
          <p:nvPr>
            <p:ph type="sldNum" sz="quarter" idx="12"/>
          </p:nvPr>
        </p:nvSpPr>
        <p:spPr/>
        <p:txBody>
          <a:bodyPr/>
          <a:lstStyle/>
          <a:p>
            <a:fld id="{20F37917-FD3A-4669-9018-DA04BCDD3D75}" type="slidenum">
              <a:rPr lang="en-US" smtClean="0"/>
              <a:t>11</a:t>
            </a:fld>
            <a:endParaRPr lang="en-US"/>
          </a:p>
        </p:txBody>
      </p:sp>
    </p:spTree>
    <p:extLst>
      <p:ext uri="{BB962C8B-B14F-4D97-AF65-F5344CB8AC3E}">
        <p14:creationId xmlns:p14="http://schemas.microsoft.com/office/powerpoint/2010/main" val="42019170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EA5F13-4B27-3B48-048A-AA4D415A1F0C}"/>
              </a:ext>
            </a:extLst>
          </p:cNvPr>
          <p:cNvSpPr>
            <a:spLocks noGrp="1"/>
          </p:cNvSpPr>
          <p:nvPr>
            <p:ph type="title"/>
          </p:nvPr>
        </p:nvSpPr>
        <p:spPr/>
        <p:txBody>
          <a:bodyPr/>
          <a:lstStyle/>
          <a:p>
            <a:r>
              <a:rPr lang="en-US" dirty="0"/>
              <a:t>Strengths of AI Coding Agents</a:t>
            </a:r>
          </a:p>
        </p:txBody>
      </p:sp>
      <p:sp>
        <p:nvSpPr>
          <p:cNvPr id="3" name="Content Placeholder 2">
            <a:extLst>
              <a:ext uri="{FF2B5EF4-FFF2-40B4-BE49-F238E27FC236}">
                <a16:creationId xmlns:a16="http://schemas.microsoft.com/office/drawing/2014/main" id="{6DCDA93B-CC49-7EBB-DAC0-D60BAC83707C}"/>
              </a:ext>
            </a:extLst>
          </p:cNvPr>
          <p:cNvSpPr>
            <a:spLocks noGrp="1"/>
          </p:cNvSpPr>
          <p:nvPr>
            <p:ph idx="1"/>
          </p:nvPr>
        </p:nvSpPr>
        <p:spPr/>
        <p:txBody>
          <a:bodyPr>
            <a:normAutofit fontScale="85000" lnSpcReduction="20000"/>
          </a:bodyPr>
          <a:lstStyle/>
          <a:p>
            <a:r>
              <a:rPr lang="en-US" b="1" dirty="0"/>
              <a:t>Natural Language Understanding</a:t>
            </a:r>
            <a:r>
              <a:rPr lang="en-US" dirty="0"/>
              <a:t>: Can translate requirements and comments into working code</a:t>
            </a:r>
          </a:p>
          <a:p>
            <a:r>
              <a:rPr lang="en-US" b="1" dirty="0"/>
              <a:t>Syntax Knowledge</a:t>
            </a:r>
            <a:r>
              <a:rPr lang="en-US" dirty="0"/>
              <a:t>: Have extensive knowledge of language syntax, standard libraries, and common frameworks</a:t>
            </a:r>
          </a:p>
          <a:p>
            <a:r>
              <a:rPr lang="en-US" b="1" dirty="0"/>
              <a:t>Contextual Awareness</a:t>
            </a:r>
            <a:r>
              <a:rPr lang="en-US" dirty="0"/>
              <a:t>: Understand your current code context and can generate code that fits existing patterns</a:t>
            </a:r>
          </a:p>
          <a:p>
            <a:r>
              <a:rPr lang="en-US" b="1" dirty="0"/>
              <a:t>Rapid Prototyping</a:t>
            </a:r>
            <a:r>
              <a:rPr lang="en-US" dirty="0"/>
              <a:t>: Enable quick generation of boilerplate code, tests, and common implementations</a:t>
            </a:r>
          </a:p>
          <a:p>
            <a:r>
              <a:rPr lang="en-US" b="1" dirty="0"/>
              <a:t>Pattern Recognition</a:t>
            </a:r>
            <a:r>
              <a:rPr lang="en-US" dirty="0"/>
              <a:t>: Excel at recognizing and reproducing common coding patterns from their training data or applying patterns from one part of the codebase to another</a:t>
            </a:r>
          </a:p>
          <a:p>
            <a:r>
              <a:rPr lang="en-US" b="1" dirty="0"/>
              <a:t>Cross-Domain Transfer</a:t>
            </a:r>
            <a:r>
              <a:rPr lang="en-US" dirty="0"/>
              <a:t>: Can apply patterns from one domain or language to another</a:t>
            </a:r>
          </a:p>
          <a:p>
            <a:endParaRPr lang="en-US" dirty="0"/>
          </a:p>
        </p:txBody>
      </p:sp>
      <p:sp>
        <p:nvSpPr>
          <p:cNvPr id="4" name="Slide Number Placeholder 3">
            <a:extLst>
              <a:ext uri="{FF2B5EF4-FFF2-40B4-BE49-F238E27FC236}">
                <a16:creationId xmlns:a16="http://schemas.microsoft.com/office/drawing/2014/main" id="{36EB8477-834D-EE4B-B322-4DC86F307B44}"/>
              </a:ext>
            </a:extLst>
          </p:cNvPr>
          <p:cNvSpPr>
            <a:spLocks noGrp="1"/>
          </p:cNvSpPr>
          <p:nvPr>
            <p:ph type="sldNum" sz="quarter" idx="12"/>
          </p:nvPr>
        </p:nvSpPr>
        <p:spPr/>
        <p:txBody>
          <a:bodyPr/>
          <a:lstStyle/>
          <a:p>
            <a:fld id="{20F37917-FD3A-4669-9018-DA04BCDD3D75}" type="slidenum">
              <a:rPr lang="en-US" smtClean="0"/>
              <a:t>12</a:t>
            </a:fld>
            <a:endParaRPr lang="en-US"/>
          </a:p>
        </p:txBody>
      </p:sp>
    </p:spTree>
    <p:extLst>
      <p:ext uri="{BB962C8B-B14F-4D97-AF65-F5344CB8AC3E}">
        <p14:creationId xmlns:p14="http://schemas.microsoft.com/office/powerpoint/2010/main" val="38936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105FB1-1D18-AF17-8D68-210F289C5C4F}"/>
              </a:ext>
            </a:extLst>
          </p:cNvPr>
          <p:cNvSpPr>
            <a:spLocks noGrp="1"/>
          </p:cNvSpPr>
          <p:nvPr>
            <p:ph type="title"/>
          </p:nvPr>
        </p:nvSpPr>
        <p:spPr/>
        <p:txBody>
          <a:bodyPr/>
          <a:lstStyle/>
          <a:p>
            <a:r>
              <a:rPr lang="en-US" dirty="0"/>
              <a:t>Limitations</a:t>
            </a:r>
          </a:p>
        </p:txBody>
      </p:sp>
      <p:sp>
        <p:nvSpPr>
          <p:cNvPr id="3" name="Content Placeholder 2">
            <a:extLst>
              <a:ext uri="{FF2B5EF4-FFF2-40B4-BE49-F238E27FC236}">
                <a16:creationId xmlns:a16="http://schemas.microsoft.com/office/drawing/2014/main" id="{0E498B2E-D8FC-8F7A-579B-B57579B701FE}"/>
              </a:ext>
            </a:extLst>
          </p:cNvPr>
          <p:cNvSpPr>
            <a:spLocks noGrp="1"/>
          </p:cNvSpPr>
          <p:nvPr>
            <p:ph idx="1"/>
          </p:nvPr>
        </p:nvSpPr>
        <p:spPr/>
        <p:txBody>
          <a:bodyPr>
            <a:normAutofit fontScale="85000" lnSpcReduction="20000"/>
          </a:bodyPr>
          <a:lstStyle/>
          <a:p>
            <a:r>
              <a:rPr lang="en-US" b="1" dirty="0"/>
              <a:t>Context Window Constraints</a:t>
            </a:r>
            <a:r>
              <a:rPr lang="en-US" dirty="0"/>
              <a:t>: Can only process a limited amount of information at once (typically 4,000-128,000 tokens), which may not include your entire codebase</a:t>
            </a:r>
          </a:p>
          <a:p>
            <a:r>
              <a:rPr lang="en-US" b="1" dirty="0"/>
              <a:t>Training Data Cutoff</a:t>
            </a:r>
            <a:r>
              <a:rPr lang="en-US" dirty="0"/>
              <a:t>: May not know about recent libraries, API changes, or language features released after their training cutoff</a:t>
            </a:r>
          </a:p>
          <a:p>
            <a:r>
              <a:rPr lang="en-US" b="1" dirty="0"/>
              <a:t>Limited Project-Specific Context</a:t>
            </a:r>
            <a:r>
              <a:rPr lang="en-US" dirty="0"/>
              <a:t>: Don’t automatically know your team’s conventions, architectural decisions, or business rules unless explicitly provided</a:t>
            </a:r>
          </a:p>
          <a:p>
            <a:r>
              <a:rPr lang="en-US" b="1" dirty="0"/>
              <a:t>Hallucination Risk</a:t>
            </a:r>
            <a:r>
              <a:rPr lang="en-US" dirty="0"/>
              <a:t>: May generate plausible-looking code that doesn’t actually work or uses non-existent APIs</a:t>
            </a:r>
          </a:p>
          <a:p>
            <a:r>
              <a:rPr lang="en-US" b="1" dirty="0"/>
              <a:t>Lack of Deep Understanding</a:t>
            </a:r>
            <a:r>
              <a:rPr lang="en-US" dirty="0"/>
              <a:t>: Don’t truly “understand” your codebase’s architecture or design rationale—they work with surface-level patterns</a:t>
            </a:r>
          </a:p>
          <a:p>
            <a:endParaRPr lang="en-US" dirty="0"/>
          </a:p>
        </p:txBody>
      </p:sp>
      <p:sp>
        <p:nvSpPr>
          <p:cNvPr id="4" name="Slide Number Placeholder 3">
            <a:extLst>
              <a:ext uri="{FF2B5EF4-FFF2-40B4-BE49-F238E27FC236}">
                <a16:creationId xmlns:a16="http://schemas.microsoft.com/office/drawing/2014/main" id="{7AD94F75-3AFC-1729-9B5E-2D39F6D4EE1F}"/>
              </a:ext>
            </a:extLst>
          </p:cNvPr>
          <p:cNvSpPr>
            <a:spLocks noGrp="1"/>
          </p:cNvSpPr>
          <p:nvPr>
            <p:ph type="sldNum" sz="quarter" idx="12"/>
          </p:nvPr>
        </p:nvSpPr>
        <p:spPr/>
        <p:txBody>
          <a:bodyPr/>
          <a:lstStyle/>
          <a:p>
            <a:fld id="{20F37917-FD3A-4669-9018-DA04BCDD3D75}" type="slidenum">
              <a:rPr lang="en-US" smtClean="0"/>
              <a:t>13</a:t>
            </a:fld>
            <a:endParaRPr lang="en-US"/>
          </a:p>
        </p:txBody>
      </p:sp>
    </p:spTree>
    <p:extLst>
      <p:ext uri="{BB962C8B-B14F-4D97-AF65-F5344CB8AC3E}">
        <p14:creationId xmlns:p14="http://schemas.microsoft.com/office/powerpoint/2010/main" val="7849598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5AFBAE-9900-EE1D-319A-9DF24C90659B}"/>
              </a:ext>
            </a:extLst>
          </p:cNvPr>
          <p:cNvSpPr>
            <a:spLocks noGrp="1"/>
          </p:cNvSpPr>
          <p:nvPr>
            <p:ph type="title"/>
          </p:nvPr>
        </p:nvSpPr>
        <p:spPr/>
        <p:txBody>
          <a:bodyPr/>
          <a:lstStyle/>
          <a:p>
            <a:r>
              <a:rPr lang="en-US" dirty="0"/>
              <a:t>A Pattern for using AI programming agents</a:t>
            </a:r>
          </a:p>
        </p:txBody>
      </p:sp>
      <p:sp>
        <p:nvSpPr>
          <p:cNvPr id="3" name="Content Placeholder 2">
            <a:extLst>
              <a:ext uri="{FF2B5EF4-FFF2-40B4-BE49-F238E27FC236}">
                <a16:creationId xmlns:a16="http://schemas.microsoft.com/office/drawing/2014/main" id="{6F57CF34-973D-E99E-772E-1E7F892AF7C1}"/>
              </a:ext>
            </a:extLst>
          </p:cNvPr>
          <p:cNvSpPr>
            <a:spLocks noGrp="1"/>
          </p:cNvSpPr>
          <p:nvPr>
            <p:ph idx="1"/>
          </p:nvPr>
        </p:nvSpPr>
        <p:spPr>
          <a:xfrm>
            <a:off x="838200" y="1500160"/>
            <a:ext cx="9649858" cy="4351338"/>
          </a:xfrm>
        </p:spPr>
        <p:txBody>
          <a:bodyPr>
            <a:normAutofit lnSpcReduction="10000"/>
          </a:bodyPr>
          <a:lstStyle/>
          <a:p>
            <a:r>
              <a:rPr lang="en-US" b="1" dirty="0"/>
              <a:t>Identify</a:t>
            </a:r>
            <a:r>
              <a:rPr lang="en-US" dirty="0"/>
              <a:t>: Recognize what information AI needs (requires domain knowledge)</a:t>
            </a:r>
          </a:p>
          <a:p>
            <a:r>
              <a:rPr lang="en-US" b="1" dirty="0"/>
              <a:t>Engage</a:t>
            </a:r>
            <a:r>
              <a:rPr lang="en-US" dirty="0"/>
              <a:t>: Craft effective prompts with appropriate context and stating the desired outcomes</a:t>
            </a:r>
          </a:p>
          <a:p>
            <a:r>
              <a:rPr lang="en-US" b="1" dirty="0"/>
              <a:t>Evaluate</a:t>
            </a:r>
            <a:r>
              <a:rPr lang="en-US" dirty="0"/>
              <a:t>: Critical assessment of AI outputs against expected results utilizing domain knowledge. Compare output against expected end results and other success criteria.</a:t>
            </a:r>
          </a:p>
          <a:p>
            <a:r>
              <a:rPr lang="en-US" b="1" dirty="0"/>
              <a:t>Calibrate</a:t>
            </a:r>
            <a:r>
              <a:rPr lang="en-US" dirty="0"/>
              <a:t>: Steer AI toward desired outcomes through feedback</a:t>
            </a:r>
          </a:p>
          <a:p>
            <a:r>
              <a:rPr lang="en-US" b="1" dirty="0"/>
              <a:t>Tweak</a:t>
            </a:r>
            <a:r>
              <a:rPr lang="en-US" dirty="0"/>
              <a:t>: Refine AI-generated artifacts based on standards</a:t>
            </a:r>
          </a:p>
          <a:p>
            <a:r>
              <a:rPr lang="en-US" b="1" dirty="0"/>
              <a:t>Finalize</a:t>
            </a:r>
            <a:r>
              <a:rPr lang="en-US" dirty="0"/>
              <a:t>: Document decisions and rationale</a:t>
            </a:r>
          </a:p>
          <a:p>
            <a:endParaRPr lang="en-US" dirty="0"/>
          </a:p>
        </p:txBody>
      </p:sp>
      <p:sp>
        <p:nvSpPr>
          <p:cNvPr id="4" name="Slide Number Placeholder 3">
            <a:extLst>
              <a:ext uri="{FF2B5EF4-FFF2-40B4-BE49-F238E27FC236}">
                <a16:creationId xmlns:a16="http://schemas.microsoft.com/office/drawing/2014/main" id="{1CBC5DF2-FDC8-8C4C-4DAF-7F7A93F7CAAA}"/>
              </a:ext>
            </a:extLst>
          </p:cNvPr>
          <p:cNvSpPr>
            <a:spLocks noGrp="1"/>
          </p:cNvSpPr>
          <p:nvPr>
            <p:ph type="sldNum" sz="quarter" idx="12"/>
          </p:nvPr>
        </p:nvSpPr>
        <p:spPr/>
        <p:txBody>
          <a:bodyPr/>
          <a:lstStyle/>
          <a:p>
            <a:fld id="{20F37917-FD3A-4669-9018-DA04BCDD3D75}" type="slidenum">
              <a:rPr lang="en-US" smtClean="0"/>
              <a:t>14</a:t>
            </a:fld>
            <a:endParaRPr lang="en-US"/>
          </a:p>
        </p:txBody>
      </p:sp>
    </p:spTree>
    <p:extLst>
      <p:ext uri="{BB962C8B-B14F-4D97-AF65-F5344CB8AC3E}">
        <p14:creationId xmlns:p14="http://schemas.microsoft.com/office/powerpoint/2010/main" val="10933700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AD51AF-6752-FE35-2263-484D0226FE2D}"/>
              </a:ext>
            </a:extLst>
          </p:cNvPr>
          <p:cNvSpPr>
            <a:spLocks noGrp="1"/>
          </p:cNvSpPr>
          <p:nvPr>
            <p:ph type="title"/>
          </p:nvPr>
        </p:nvSpPr>
        <p:spPr/>
        <p:txBody>
          <a:bodyPr/>
          <a:lstStyle/>
          <a:p>
            <a:r>
              <a:rPr lang="en-US" dirty="0"/>
              <a:t>Identify: what information does the AI need?</a:t>
            </a:r>
          </a:p>
        </p:txBody>
      </p:sp>
      <p:sp>
        <p:nvSpPr>
          <p:cNvPr id="3" name="Content Placeholder 2">
            <a:extLst>
              <a:ext uri="{FF2B5EF4-FFF2-40B4-BE49-F238E27FC236}">
                <a16:creationId xmlns:a16="http://schemas.microsoft.com/office/drawing/2014/main" id="{4635FB2B-F42A-88A9-6945-BA0EB7792ABC}"/>
              </a:ext>
            </a:extLst>
          </p:cNvPr>
          <p:cNvSpPr>
            <a:spLocks noGrp="1"/>
          </p:cNvSpPr>
          <p:nvPr>
            <p:ph idx="1"/>
          </p:nvPr>
        </p:nvSpPr>
        <p:spPr/>
        <p:txBody>
          <a:bodyPr>
            <a:normAutofit lnSpcReduction="10000"/>
          </a:bodyPr>
          <a:lstStyle/>
          <a:p>
            <a:r>
              <a:rPr lang="en-US" dirty="0"/>
              <a:t>What are the domain concepts?</a:t>
            </a:r>
          </a:p>
          <a:p>
            <a:r>
              <a:rPr lang="en-US" dirty="0"/>
              <a:t>What level of detail is needed for the initial domain model</a:t>
            </a:r>
          </a:p>
          <a:p>
            <a:r>
              <a:rPr lang="en-US" dirty="0"/>
              <a:t>What requirements information should be captured (user stories, functional requirements, non-functional requirements)</a:t>
            </a:r>
          </a:p>
          <a:p>
            <a:r>
              <a:rPr lang="en-US" dirty="0"/>
              <a:t>What design artifacts would be useful for us to generate and maintain</a:t>
            </a:r>
          </a:p>
          <a:p>
            <a:r>
              <a:rPr lang="en-US" dirty="0"/>
              <a:t>This is typically transmitted as a set of .md files ("the prompt")</a:t>
            </a:r>
          </a:p>
          <a:p>
            <a:endParaRPr lang="en-US" dirty="0"/>
          </a:p>
        </p:txBody>
      </p:sp>
      <p:sp>
        <p:nvSpPr>
          <p:cNvPr id="4" name="Slide Number Placeholder 3">
            <a:extLst>
              <a:ext uri="{FF2B5EF4-FFF2-40B4-BE49-F238E27FC236}">
                <a16:creationId xmlns:a16="http://schemas.microsoft.com/office/drawing/2014/main" id="{0941EC46-8BF1-31F4-B020-C3D4B2915442}"/>
              </a:ext>
            </a:extLst>
          </p:cNvPr>
          <p:cNvSpPr>
            <a:spLocks noGrp="1"/>
          </p:cNvSpPr>
          <p:nvPr>
            <p:ph type="sldNum" sz="quarter" idx="12"/>
          </p:nvPr>
        </p:nvSpPr>
        <p:spPr/>
        <p:txBody>
          <a:bodyPr/>
          <a:lstStyle/>
          <a:p>
            <a:fld id="{20F37917-FD3A-4669-9018-DA04BCDD3D75}" type="slidenum">
              <a:rPr lang="en-US" smtClean="0"/>
              <a:t>15</a:t>
            </a:fld>
            <a:endParaRPr lang="en-US"/>
          </a:p>
        </p:txBody>
      </p:sp>
    </p:spTree>
    <p:extLst>
      <p:ext uri="{BB962C8B-B14F-4D97-AF65-F5344CB8AC3E}">
        <p14:creationId xmlns:p14="http://schemas.microsoft.com/office/powerpoint/2010/main" val="11592248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871133-8BD4-A068-0ED7-7B0949F660FF}"/>
              </a:ext>
            </a:extLst>
          </p:cNvPr>
          <p:cNvSpPr>
            <a:spLocks noGrp="1"/>
          </p:cNvSpPr>
          <p:nvPr>
            <p:ph type="title"/>
          </p:nvPr>
        </p:nvSpPr>
        <p:spPr/>
        <p:txBody>
          <a:bodyPr/>
          <a:lstStyle/>
          <a:p>
            <a:r>
              <a:rPr lang="en-US" dirty="0"/>
              <a:t>Organizing your prompts</a:t>
            </a:r>
          </a:p>
        </p:txBody>
      </p:sp>
      <p:sp>
        <p:nvSpPr>
          <p:cNvPr id="3" name="Content Placeholder 2">
            <a:extLst>
              <a:ext uri="{FF2B5EF4-FFF2-40B4-BE49-F238E27FC236}">
                <a16:creationId xmlns:a16="http://schemas.microsoft.com/office/drawing/2014/main" id="{33BF0666-EE4C-0C0D-CAF9-F42E415E6C15}"/>
              </a:ext>
            </a:extLst>
          </p:cNvPr>
          <p:cNvSpPr>
            <a:spLocks noGrp="1"/>
          </p:cNvSpPr>
          <p:nvPr>
            <p:ph idx="1"/>
          </p:nvPr>
        </p:nvSpPr>
        <p:spPr/>
        <p:txBody>
          <a:bodyPr/>
          <a:lstStyle/>
          <a:p>
            <a:r>
              <a:rPr lang="en-US" dirty="0"/>
              <a:t>The prompt is the way you give the AI instructions at the start of a project</a:t>
            </a:r>
          </a:p>
          <a:p>
            <a:r>
              <a:rPr lang="en-US" dirty="0"/>
              <a:t>Typically a set of .md files</a:t>
            </a:r>
          </a:p>
          <a:p>
            <a:r>
              <a:rPr lang="en-US" dirty="0"/>
              <a:t>In a place that your particular AI recognizes.</a:t>
            </a:r>
          </a:p>
          <a:p>
            <a:r>
              <a:rPr lang="en-US" dirty="0"/>
              <a:t>Probably a good idea to organize your prompts around your conditions of satisfaction</a:t>
            </a:r>
          </a:p>
          <a:p>
            <a:endParaRPr lang="en-US" dirty="0"/>
          </a:p>
        </p:txBody>
      </p:sp>
      <p:sp>
        <p:nvSpPr>
          <p:cNvPr id="4" name="Slide Number Placeholder 3">
            <a:extLst>
              <a:ext uri="{FF2B5EF4-FFF2-40B4-BE49-F238E27FC236}">
                <a16:creationId xmlns:a16="http://schemas.microsoft.com/office/drawing/2014/main" id="{048E345A-A73C-824A-0DE8-396FB9D73EF3}"/>
              </a:ext>
            </a:extLst>
          </p:cNvPr>
          <p:cNvSpPr>
            <a:spLocks noGrp="1"/>
          </p:cNvSpPr>
          <p:nvPr>
            <p:ph type="sldNum" sz="quarter" idx="12"/>
          </p:nvPr>
        </p:nvSpPr>
        <p:spPr/>
        <p:txBody>
          <a:bodyPr/>
          <a:lstStyle/>
          <a:p>
            <a:fld id="{20F37917-FD3A-4669-9018-DA04BCDD3D75}" type="slidenum">
              <a:rPr lang="en-US" smtClean="0"/>
              <a:t>16</a:t>
            </a:fld>
            <a:endParaRPr lang="en-US"/>
          </a:p>
        </p:txBody>
      </p:sp>
    </p:spTree>
    <p:extLst>
      <p:ext uri="{BB962C8B-B14F-4D97-AF65-F5344CB8AC3E}">
        <p14:creationId xmlns:p14="http://schemas.microsoft.com/office/powerpoint/2010/main" val="3034042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5FEBF8-DF43-99C2-5C42-03C5F8F5F493}"/>
              </a:ext>
            </a:extLst>
          </p:cNvPr>
          <p:cNvSpPr>
            <a:spLocks noGrp="1"/>
          </p:cNvSpPr>
          <p:nvPr>
            <p:ph type="title"/>
          </p:nvPr>
        </p:nvSpPr>
        <p:spPr/>
        <p:txBody>
          <a:bodyPr/>
          <a:lstStyle/>
          <a:p>
            <a:r>
              <a:rPr lang="en-US" dirty="0"/>
              <a:t>Engage: Design Artifacts to maintain</a:t>
            </a:r>
          </a:p>
        </p:txBody>
      </p:sp>
      <p:sp>
        <p:nvSpPr>
          <p:cNvPr id="3" name="Content Placeholder 2">
            <a:extLst>
              <a:ext uri="{FF2B5EF4-FFF2-40B4-BE49-F238E27FC236}">
                <a16:creationId xmlns:a16="http://schemas.microsoft.com/office/drawing/2014/main" id="{8D9AEB9E-DAC2-F6FD-C3FA-58A35C316A6E}"/>
              </a:ext>
            </a:extLst>
          </p:cNvPr>
          <p:cNvSpPr>
            <a:spLocks noGrp="1"/>
          </p:cNvSpPr>
          <p:nvPr>
            <p:ph idx="1"/>
          </p:nvPr>
        </p:nvSpPr>
        <p:spPr/>
        <p:txBody>
          <a:bodyPr/>
          <a:lstStyle/>
          <a:p>
            <a:r>
              <a:rPr lang="en-US" b="1" dirty="0"/>
              <a:t>PLAN.md</a:t>
            </a:r>
            <a:r>
              <a:rPr lang="en-US" dirty="0"/>
              <a:t>: High-level project plan, requirements, user stories, and implementation phases</a:t>
            </a:r>
          </a:p>
          <a:p>
            <a:r>
              <a:rPr lang="en-US" b="1" dirty="0"/>
              <a:t>DESIGN.md</a:t>
            </a:r>
            <a:r>
              <a:rPr lang="en-US" dirty="0"/>
              <a:t> or </a:t>
            </a:r>
            <a:r>
              <a:rPr lang="en-US" b="1" dirty="0"/>
              <a:t>MODEL.md</a:t>
            </a:r>
            <a:r>
              <a:rPr lang="en-US" dirty="0"/>
              <a:t>: Data models, architecture decisions, design patterns, and alternatives considered</a:t>
            </a:r>
          </a:p>
          <a:p>
            <a:r>
              <a:rPr lang="en-US" b="1" dirty="0"/>
              <a:t>REQUIREMENTS.md</a:t>
            </a:r>
            <a:r>
              <a:rPr lang="en-US" dirty="0"/>
              <a:t>: Detailed functional and non-functional requirements, constraints, and acceptance criteria</a:t>
            </a:r>
          </a:p>
          <a:p>
            <a:r>
              <a:rPr lang="en-US" b="1" dirty="0"/>
              <a:t>DECISIONS.md</a:t>
            </a:r>
            <a:r>
              <a:rPr lang="en-US" dirty="0"/>
              <a:t>: Records of key architectural and design decisions, including rationale</a:t>
            </a:r>
          </a:p>
        </p:txBody>
      </p:sp>
      <p:sp>
        <p:nvSpPr>
          <p:cNvPr id="4" name="Slide Number Placeholder 3">
            <a:extLst>
              <a:ext uri="{FF2B5EF4-FFF2-40B4-BE49-F238E27FC236}">
                <a16:creationId xmlns:a16="http://schemas.microsoft.com/office/drawing/2014/main" id="{D688B5C4-4225-7B88-3B6F-B7DD2FB3B636}"/>
              </a:ext>
            </a:extLst>
          </p:cNvPr>
          <p:cNvSpPr>
            <a:spLocks noGrp="1"/>
          </p:cNvSpPr>
          <p:nvPr>
            <p:ph type="sldNum" sz="quarter" idx="12"/>
          </p:nvPr>
        </p:nvSpPr>
        <p:spPr/>
        <p:txBody>
          <a:bodyPr/>
          <a:lstStyle/>
          <a:p>
            <a:fld id="{20F37917-FD3A-4669-9018-DA04BCDD3D75}" type="slidenum">
              <a:rPr lang="en-US" smtClean="0"/>
              <a:t>17</a:t>
            </a:fld>
            <a:endParaRPr lang="en-US"/>
          </a:p>
        </p:txBody>
      </p:sp>
    </p:spTree>
    <p:extLst>
      <p:ext uri="{BB962C8B-B14F-4D97-AF65-F5344CB8AC3E}">
        <p14:creationId xmlns:p14="http://schemas.microsoft.com/office/powerpoint/2010/main" val="2967348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DFE940-8000-0979-16AA-41934EE48C73}"/>
              </a:ext>
            </a:extLst>
          </p:cNvPr>
          <p:cNvSpPr>
            <a:spLocks noGrp="1"/>
          </p:cNvSpPr>
          <p:nvPr>
            <p:ph type="title"/>
          </p:nvPr>
        </p:nvSpPr>
        <p:spPr/>
        <p:txBody>
          <a:bodyPr/>
          <a:lstStyle/>
          <a:p>
            <a:r>
              <a:rPr lang="en-US" dirty="0"/>
              <a:t>Here's a prompt I actually used (1)</a:t>
            </a:r>
          </a:p>
        </p:txBody>
      </p:sp>
      <p:sp>
        <p:nvSpPr>
          <p:cNvPr id="4" name="Slide Number Placeholder 3">
            <a:extLst>
              <a:ext uri="{FF2B5EF4-FFF2-40B4-BE49-F238E27FC236}">
                <a16:creationId xmlns:a16="http://schemas.microsoft.com/office/drawing/2014/main" id="{4CED5318-6B4D-C303-5D40-655C0F7C9554}"/>
              </a:ext>
            </a:extLst>
          </p:cNvPr>
          <p:cNvSpPr>
            <a:spLocks noGrp="1"/>
          </p:cNvSpPr>
          <p:nvPr>
            <p:ph type="sldNum" sz="quarter" idx="12"/>
          </p:nvPr>
        </p:nvSpPr>
        <p:spPr/>
        <p:txBody>
          <a:bodyPr/>
          <a:lstStyle/>
          <a:p>
            <a:fld id="{20F37917-FD3A-4669-9018-DA04BCDD3D75}" type="slidenum">
              <a:rPr lang="en-US" smtClean="0"/>
              <a:t>18</a:t>
            </a:fld>
            <a:endParaRPr lang="en-US"/>
          </a:p>
        </p:txBody>
      </p:sp>
      <p:sp>
        <p:nvSpPr>
          <p:cNvPr id="6" name="TextBox 5">
            <a:extLst>
              <a:ext uri="{FF2B5EF4-FFF2-40B4-BE49-F238E27FC236}">
                <a16:creationId xmlns:a16="http://schemas.microsoft.com/office/drawing/2014/main" id="{9E91A1C5-6CFA-FD87-9DF6-76D2513B5621}"/>
              </a:ext>
            </a:extLst>
          </p:cNvPr>
          <p:cNvSpPr txBox="1"/>
          <p:nvPr/>
        </p:nvSpPr>
        <p:spPr>
          <a:xfrm>
            <a:off x="1010796" y="1645398"/>
            <a:ext cx="10343003" cy="3416320"/>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a:buNone/>
            </a:pPr>
            <a:r>
              <a:rPr lang="en-US" b="1" dirty="0">
                <a:solidFill>
                  <a:srgbClr val="800000"/>
                </a:solidFill>
                <a:effectLst/>
                <a:latin typeface="Consolas" panose="020B0609020204030204" pitchFamily="49" charset="0"/>
              </a:rPr>
              <a:t># Project Scope</a:t>
            </a:r>
            <a:endParaRPr lang="en-US" b="0" dirty="0">
              <a:solidFill>
                <a:srgbClr val="3B3B3B"/>
              </a:solidFill>
              <a:effectLst/>
              <a:latin typeface="Consolas" panose="020B0609020204030204" pitchFamily="49" charset="0"/>
            </a:endParaRPr>
          </a:p>
          <a:p>
            <a:pPr>
              <a:buNone/>
            </a:pPr>
            <a:r>
              <a:rPr lang="en-US" b="0" dirty="0">
                <a:solidFill>
                  <a:srgbClr val="3B3B3B"/>
                </a:solidFill>
                <a:effectLst/>
                <a:latin typeface="Consolas" panose="020B0609020204030204" pitchFamily="49" charset="0"/>
              </a:rPr>
              <a:t>This is a very simple project to illustrate a frontend-backend web architecture</a:t>
            </a:r>
          </a:p>
          <a:p>
            <a:pPr>
              <a:buNone/>
            </a:pPr>
            <a:br>
              <a:rPr lang="en-US" b="0" dirty="0">
                <a:solidFill>
                  <a:srgbClr val="3B3B3B"/>
                </a:solidFill>
                <a:effectLst/>
                <a:latin typeface="Consolas" panose="020B0609020204030204" pitchFamily="49" charset="0"/>
              </a:rPr>
            </a:br>
            <a:endParaRPr lang="en-US" b="0" dirty="0">
              <a:solidFill>
                <a:srgbClr val="3B3B3B"/>
              </a:solidFill>
              <a:effectLst/>
              <a:latin typeface="Consolas" panose="020B0609020204030204" pitchFamily="49" charset="0"/>
            </a:endParaRPr>
          </a:p>
          <a:p>
            <a:pPr>
              <a:buNone/>
            </a:pPr>
            <a:r>
              <a:rPr lang="en-US" b="1" dirty="0">
                <a:solidFill>
                  <a:srgbClr val="800000"/>
                </a:solidFill>
                <a:effectLst/>
                <a:latin typeface="Consolas" panose="020B0609020204030204" pitchFamily="49" charset="0"/>
              </a:rPr>
              <a:t>## Project Components</a:t>
            </a:r>
            <a:endParaRPr lang="en-US" b="0" dirty="0">
              <a:solidFill>
                <a:srgbClr val="3B3B3B"/>
              </a:solidFill>
              <a:effectLst/>
              <a:latin typeface="Consolas" panose="020B0609020204030204" pitchFamily="49" charset="0"/>
            </a:endParaRPr>
          </a:p>
          <a:p>
            <a:pPr>
              <a:buNone/>
            </a:pPr>
            <a:r>
              <a:rPr lang="en-US" b="0" dirty="0">
                <a:solidFill>
                  <a:srgbClr val="3B3B3B"/>
                </a:solidFill>
                <a:effectLst/>
                <a:latin typeface="Consolas" panose="020B0609020204030204" pitchFamily="49" charset="0"/>
              </a:rPr>
              <a:t>Typescript</a:t>
            </a:r>
          </a:p>
          <a:p>
            <a:pPr>
              <a:buNone/>
            </a:pPr>
            <a:r>
              <a:rPr lang="en-US" b="0" dirty="0">
                <a:solidFill>
                  <a:srgbClr val="3B3B3B"/>
                </a:solidFill>
                <a:effectLst/>
                <a:latin typeface="Consolas" panose="020B0609020204030204" pitchFamily="49" charset="0"/>
              </a:rPr>
              <a:t>node.js</a:t>
            </a:r>
          </a:p>
          <a:p>
            <a:pPr>
              <a:buNone/>
            </a:pPr>
            <a:r>
              <a:rPr lang="en-US" b="0" dirty="0" err="1">
                <a:solidFill>
                  <a:srgbClr val="3B3B3B"/>
                </a:solidFill>
                <a:effectLst/>
                <a:latin typeface="Consolas" panose="020B0609020204030204" pitchFamily="49" charset="0"/>
              </a:rPr>
              <a:t>vitest</a:t>
            </a:r>
            <a:endParaRPr lang="en-US" b="0" dirty="0">
              <a:solidFill>
                <a:srgbClr val="3B3B3B"/>
              </a:solidFill>
              <a:effectLst/>
              <a:latin typeface="Consolas" panose="020B0609020204030204" pitchFamily="49" charset="0"/>
            </a:endParaRPr>
          </a:p>
          <a:p>
            <a:pPr>
              <a:buNone/>
            </a:pPr>
            <a:r>
              <a:rPr lang="en-US" b="0" dirty="0" err="1">
                <a:solidFill>
                  <a:srgbClr val="3B3B3B"/>
                </a:solidFill>
                <a:effectLst/>
                <a:latin typeface="Consolas" panose="020B0609020204030204" pitchFamily="49" charset="0"/>
              </a:rPr>
              <a:t>eslint</a:t>
            </a:r>
            <a:endParaRPr lang="en-US" b="0" dirty="0">
              <a:solidFill>
                <a:srgbClr val="3B3B3B"/>
              </a:solidFill>
              <a:effectLst/>
              <a:latin typeface="Consolas" panose="020B0609020204030204" pitchFamily="49" charset="0"/>
            </a:endParaRPr>
          </a:p>
          <a:p>
            <a:pPr>
              <a:buNone/>
            </a:pPr>
            <a:r>
              <a:rPr lang="en-US" b="0" dirty="0" err="1">
                <a:solidFill>
                  <a:srgbClr val="3B3B3B"/>
                </a:solidFill>
                <a:effectLst/>
                <a:latin typeface="Consolas" panose="020B0609020204030204" pitchFamily="49" charset="0"/>
              </a:rPr>
              <a:t>stryker</a:t>
            </a:r>
            <a:endParaRPr lang="en-US" b="0" dirty="0">
              <a:solidFill>
                <a:srgbClr val="3B3B3B"/>
              </a:solidFill>
              <a:effectLst/>
              <a:latin typeface="Consolas" panose="020B0609020204030204" pitchFamily="49" charset="0"/>
            </a:endParaRPr>
          </a:p>
          <a:p>
            <a:pPr>
              <a:buNone/>
            </a:pPr>
            <a:r>
              <a:rPr lang="en-US" b="0" dirty="0" err="1">
                <a:solidFill>
                  <a:srgbClr val="3B3B3B"/>
                </a:solidFill>
                <a:effectLst/>
                <a:latin typeface="Consolas" panose="020B0609020204030204" pitchFamily="49" charset="0"/>
              </a:rPr>
              <a:t>vite</a:t>
            </a:r>
            <a:endParaRPr lang="en-US" b="0" dirty="0">
              <a:solidFill>
                <a:srgbClr val="3B3B3B"/>
              </a:solidFill>
              <a:effectLst/>
              <a:latin typeface="Consolas" panose="020B0609020204030204" pitchFamily="49" charset="0"/>
            </a:endParaRPr>
          </a:p>
          <a:p>
            <a:pPr>
              <a:buNone/>
            </a:pPr>
            <a:endParaRPr lang="en-US" b="0" dirty="0">
              <a:solidFill>
                <a:srgbClr val="3B3B3B"/>
              </a:solidFill>
              <a:effectLst/>
              <a:latin typeface="Consolas" panose="020B0609020204030204" pitchFamily="49" charset="0"/>
            </a:endParaRPr>
          </a:p>
        </p:txBody>
      </p:sp>
    </p:spTree>
    <p:extLst>
      <p:ext uri="{BB962C8B-B14F-4D97-AF65-F5344CB8AC3E}">
        <p14:creationId xmlns:p14="http://schemas.microsoft.com/office/powerpoint/2010/main" val="7276284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E251BE5-FCAA-AFA9-6BFB-40E2A6D62D86}"/>
              </a:ext>
            </a:extLst>
          </p:cNvPr>
          <p:cNvSpPr>
            <a:spLocks noGrp="1"/>
          </p:cNvSpPr>
          <p:nvPr>
            <p:ph type="title"/>
          </p:nvPr>
        </p:nvSpPr>
        <p:spPr/>
        <p:txBody>
          <a:bodyPr/>
          <a:lstStyle/>
          <a:p>
            <a:r>
              <a:rPr lang="en-US" dirty="0"/>
              <a:t>My Prompt (2)</a:t>
            </a:r>
          </a:p>
        </p:txBody>
      </p:sp>
      <p:sp>
        <p:nvSpPr>
          <p:cNvPr id="4" name="Slide Number Placeholder 3">
            <a:extLst>
              <a:ext uri="{FF2B5EF4-FFF2-40B4-BE49-F238E27FC236}">
                <a16:creationId xmlns:a16="http://schemas.microsoft.com/office/drawing/2014/main" id="{6391304D-EA6E-5139-8BCC-4E2AE4FC8FBE}"/>
              </a:ext>
            </a:extLst>
          </p:cNvPr>
          <p:cNvSpPr>
            <a:spLocks noGrp="1"/>
          </p:cNvSpPr>
          <p:nvPr>
            <p:ph type="sldNum" sz="quarter" idx="12"/>
          </p:nvPr>
        </p:nvSpPr>
        <p:spPr/>
        <p:txBody>
          <a:bodyPr/>
          <a:lstStyle/>
          <a:p>
            <a:fld id="{20F37917-FD3A-4669-9018-DA04BCDD3D75}" type="slidenum">
              <a:rPr lang="en-US" smtClean="0"/>
              <a:t>19</a:t>
            </a:fld>
            <a:endParaRPr lang="en-US"/>
          </a:p>
        </p:txBody>
      </p:sp>
      <p:sp>
        <p:nvSpPr>
          <p:cNvPr id="7" name="TextBox 6">
            <a:extLst>
              <a:ext uri="{FF2B5EF4-FFF2-40B4-BE49-F238E27FC236}">
                <a16:creationId xmlns:a16="http://schemas.microsoft.com/office/drawing/2014/main" id="{40DCC965-5181-656F-8B45-EC2EE10BCDB5}"/>
              </a:ext>
            </a:extLst>
          </p:cNvPr>
          <p:cNvSpPr txBox="1"/>
          <p:nvPr/>
        </p:nvSpPr>
        <p:spPr>
          <a:xfrm>
            <a:off x="702325" y="1582340"/>
            <a:ext cx="8628962" cy="2862322"/>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a:buNone/>
            </a:pPr>
            <a:r>
              <a:rPr lang="en-US" b="1" dirty="0">
                <a:solidFill>
                  <a:srgbClr val="800000"/>
                </a:solidFill>
                <a:effectLst/>
                <a:latin typeface="Consolas" panose="020B0609020204030204" pitchFamily="49" charset="0"/>
              </a:rPr>
              <a:t>## Coding Standards</a:t>
            </a:r>
            <a:endParaRPr lang="en-US" b="0" dirty="0">
              <a:solidFill>
                <a:srgbClr val="3B3B3B"/>
              </a:solidFill>
              <a:effectLst/>
              <a:latin typeface="Consolas" panose="020B0609020204030204" pitchFamily="49" charset="0"/>
            </a:endParaRPr>
          </a:p>
          <a:p>
            <a:pPr>
              <a:buNone/>
            </a:pPr>
            <a:r>
              <a:rPr lang="en-US" b="0" dirty="0">
                <a:solidFill>
                  <a:srgbClr val="0451A5"/>
                </a:solidFill>
                <a:effectLst/>
                <a:latin typeface="Consolas" panose="020B0609020204030204" pitchFamily="49" charset="0"/>
              </a:rPr>
              <a:t>-</a:t>
            </a:r>
            <a:r>
              <a:rPr lang="en-US" b="0" dirty="0">
                <a:solidFill>
                  <a:srgbClr val="3B3B3B"/>
                </a:solidFill>
                <a:effectLst/>
                <a:latin typeface="Consolas" panose="020B0609020204030204" pitchFamily="49" charset="0"/>
              </a:rPr>
              <a:t> Use TypeScript with strict mode</a:t>
            </a:r>
          </a:p>
          <a:p>
            <a:pPr>
              <a:buNone/>
            </a:pPr>
            <a:r>
              <a:rPr lang="en-US" b="0" dirty="0">
                <a:solidFill>
                  <a:srgbClr val="0451A5"/>
                </a:solidFill>
                <a:effectLst/>
                <a:latin typeface="Consolas" panose="020B0609020204030204" pitchFamily="49" charset="0"/>
              </a:rPr>
              <a:t>-</a:t>
            </a:r>
            <a:r>
              <a:rPr lang="en-US" b="0" dirty="0">
                <a:solidFill>
                  <a:srgbClr val="3B3B3B"/>
                </a:solidFill>
                <a:effectLst/>
                <a:latin typeface="Consolas" panose="020B0609020204030204" pitchFamily="49" charset="0"/>
              </a:rPr>
              <a:t> Prefer functional programming patterns</a:t>
            </a:r>
          </a:p>
          <a:p>
            <a:pPr>
              <a:buNone/>
            </a:pPr>
            <a:r>
              <a:rPr lang="en-US" b="0" dirty="0">
                <a:solidFill>
                  <a:srgbClr val="0451A5"/>
                </a:solidFill>
                <a:effectLst/>
                <a:latin typeface="Consolas" panose="020B0609020204030204" pitchFamily="49" charset="0"/>
              </a:rPr>
              <a:t>-</a:t>
            </a:r>
            <a:r>
              <a:rPr lang="en-US" b="0" dirty="0">
                <a:solidFill>
                  <a:srgbClr val="3B3B3B"/>
                </a:solidFill>
                <a:effectLst/>
                <a:latin typeface="Consolas" panose="020B0609020204030204" pitchFamily="49" charset="0"/>
              </a:rPr>
              <a:t> Always include error handling</a:t>
            </a:r>
          </a:p>
          <a:p>
            <a:pPr>
              <a:buNone/>
            </a:pPr>
            <a:r>
              <a:rPr lang="en-US" b="0" dirty="0">
                <a:solidFill>
                  <a:srgbClr val="0451A5"/>
                </a:solidFill>
                <a:effectLst/>
                <a:latin typeface="Consolas" panose="020B0609020204030204" pitchFamily="49" charset="0"/>
              </a:rPr>
              <a:t>-</a:t>
            </a:r>
            <a:r>
              <a:rPr lang="en-US" b="0" dirty="0">
                <a:solidFill>
                  <a:srgbClr val="3B3B3B"/>
                </a:solidFill>
                <a:effectLst/>
                <a:latin typeface="Consolas" panose="020B0609020204030204" pitchFamily="49" charset="0"/>
              </a:rPr>
              <a:t> Write self-documenting code with clear variable names</a:t>
            </a:r>
          </a:p>
          <a:p>
            <a:pPr>
              <a:buNone/>
            </a:pPr>
            <a:r>
              <a:rPr lang="en-US" b="0" dirty="0">
                <a:solidFill>
                  <a:srgbClr val="0451A5"/>
                </a:solidFill>
                <a:effectLst/>
                <a:latin typeface="Consolas" panose="020B0609020204030204" pitchFamily="49" charset="0"/>
              </a:rPr>
              <a:t>-</a:t>
            </a:r>
            <a:r>
              <a:rPr lang="en-US" b="0" dirty="0">
                <a:solidFill>
                  <a:srgbClr val="3B3B3B"/>
                </a:solidFill>
                <a:effectLst/>
                <a:latin typeface="Consolas" panose="020B0609020204030204" pitchFamily="49" charset="0"/>
              </a:rPr>
              <a:t> Never delete tests</a:t>
            </a:r>
          </a:p>
          <a:p>
            <a:pPr>
              <a:buNone/>
            </a:pPr>
            <a:r>
              <a:rPr lang="en-US" b="0" dirty="0">
                <a:solidFill>
                  <a:srgbClr val="0451A5"/>
                </a:solidFill>
                <a:effectLst/>
                <a:latin typeface="Consolas" panose="020B0609020204030204" pitchFamily="49" charset="0"/>
              </a:rPr>
              <a:t>-</a:t>
            </a:r>
            <a:r>
              <a:rPr lang="en-US" b="0" dirty="0">
                <a:solidFill>
                  <a:srgbClr val="3B3B3B"/>
                </a:solidFill>
                <a:effectLst/>
                <a:latin typeface="Consolas" panose="020B0609020204030204" pitchFamily="49" charset="0"/>
              </a:rPr>
              <a:t> Avoid using "any" type unless absolutely necessary</a:t>
            </a:r>
          </a:p>
          <a:p>
            <a:pPr>
              <a:buNone/>
            </a:pPr>
            <a:r>
              <a:rPr lang="en-US" b="0" dirty="0">
                <a:solidFill>
                  <a:srgbClr val="0451A5"/>
                </a:solidFill>
                <a:effectLst/>
                <a:latin typeface="Consolas" panose="020B0609020204030204" pitchFamily="49" charset="0"/>
              </a:rPr>
              <a:t>-</a:t>
            </a:r>
            <a:r>
              <a:rPr lang="en-US" b="0" dirty="0">
                <a:solidFill>
                  <a:srgbClr val="3B3B3B"/>
                </a:solidFill>
                <a:effectLst/>
                <a:latin typeface="Consolas" panose="020B0609020204030204" pitchFamily="49" charset="0"/>
              </a:rPr>
              <a:t> Avoid imperative programming constructs like loops and mutable state</a:t>
            </a:r>
          </a:p>
          <a:p>
            <a:pPr>
              <a:buNone/>
            </a:pPr>
            <a:r>
              <a:rPr lang="en-US" b="0" dirty="0">
                <a:solidFill>
                  <a:srgbClr val="0451A5"/>
                </a:solidFill>
                <a:effectLst/>
                <a:latin typeface="Consolas" panose="020B0609020204030204" pitchFamily="49" charset="0"/>
              </a:rPr>
              <a:t>-</a:t>
            </a:r>
            <a:r>
              <a:rPr lang="en-US" b="0" dirty="0">
                <a:solidFill>
                  <a:srgbClr val="3B3B3B"/>
                </a:solidFill>
                <a:effectLst/>
                <a:latin typeface="Consolas" panose="020B0609020204030204" pitchFamily="49" charset="0"/>
              </a:rPr>
              <a:t> Avoid using "unknown" type; prefer specific types or generics</a:t>
            </a:r>
          </a:p>
        </p:txBody>
      </p:sp>
    </p:spTree>
    <p:extLst>
      <p:ext uri="{BB962C8B-B14F-4D97-AF65-F5344CB8AC3E}">
        <p14:creationId xmlns:p14="http://schemas.microsoft.com/office/powerpoint/2010/main" val="32587319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3D407-5B53-49A7-9907-E801EA7FFD8E}"/>
              </a:ext>
            </a:extLst>
          </p:cNvPr>
          <p:cNvSpPr>
            <a:spLocks noGrp="1"/>
          </p:cNvSpPr>
          <p:nvPr>
            <p:ph type="title"/>
          </p:nvPr>
        </p:nvSpPr>
        <p:spPr/>
        <p:txBody>
          <a:bodyPr/>
          <a:lstStyle/>
          <a:p>
            <a:r>
              <a:rPr lang="en-US" dirty="0"/>
              <a:t>Learning Goals for this Lesson</a:t>
            </a:r>
          </a:p>
        </p:txBody>
      </p:sp>
      <p:sp>
        <p:nvSpPr>
          <p:cNvPr id="3" name="Content Placeholder 2">
            <a:extLst>
              <a:ext uri="{FF2B5EF4-FFF2-40B4-BE49-F238E27FC236}">
                <a16:creationId xmlns:a16="http://schemas.microsoft.com/office/drawing/2014/main" id="{AC300E2B-BFD0-4090-AFC5-FE82683F997F}"/>
              </a:ext>
            </a:extLst>
          </p:cNvPr>
          <p:cNvSpPr>
            <a:spLocks noGrp="1"/>
          </p:cNvSpPr>
          <p:nvPr>
            <p:ph idx="1"/>
          </p:nvPr>
        </p:nvSpPr>
        <p:spPr/>
        <p:txBody>
          <a:bodyPr/>
          <a:lstStyle/>
          <a:p>
            <a:r>
              <a:rPr lang="en-US" dirty="0"/>
              <a:t>By the end of this lesson, you should be able to</a:t>
            </a:r>
          </a:p>
          <a:p>
            <a:pPr lvl="1"/>
            <a:r>
              <a:rPr lang="en-US" dirty="0"/>
              <a:t>Explain what an AI Coding Agent is and is not</a:t>
            </a:r>
          </a:p>
          <a:p>
            <a:pPr lvl="1"/>
            <a:r>
              <a:rPr lang="en-US" dirty="0"/>
              <a:t>Describe when using an AI agent is or is not appropriate</a:t>
            </a:r>
          </a:p>
          <a:p>
            <a:pPr lvl="1"/>
            <a:r>
              <a:rPr lang="en-US" dirty="0"/>
              <a:t>Explain a good pattern for using an AI coding agent</a:t>
            </a:r>
          </a:p>
          <a:p>
            <a:pPr lvl="1"/>
            <a:r>
              <a:rPr lang="en-US" dirty="0"/>
              <a:t>Understand the basics of good prompting</a:t>
            </a:r>
          </a:p>
          <a:p>
            <a:pPr lvl="1"/>
            <a:r>
              <a:rPr lang="en-US" dirty="0"/>
              <a:t>Know how to supervise an AI coding agent at work</a:t>
            </a:r>
          </a:p>
          <a:p>
            <a:pPr lvl="1"/>
            <a:r>
              <a:rPr lang="en-US" dirty="0"/>
              <a:t>Know how to avoid de-skilling</a:t>
            </a:r>
          </a:p>
        </p:txBody>
      </p:sp>
      <p:sp>
        <p:nvSpPr>
          <p:cNvPr id="4" name="Slide Number Placeholder 3">
            <a:extLst>
              <a:ext uri="{FF2B5EF4-FFF2-40B4-BE49-F238E27FC236}">
                <a16:creationId xmlns:a16="http://schemas.microsoft.com/office/drawing/2014/main" id="{B7BF3F82-6F96-41E0-9C15-23CE00076176}"/>
              </a:ext>
            </a:extLst>
          </p:cNvPr>
          <p:cNvSpPr>
            <a:spLocks noGrp="1"/>
          </p:cNvSpPr>
          <p:nvPr>
            <p:ph type="sldNum" sz="quarter" idx="12"/>
          </p:nvPr>
        </p:nvSpPr>
        <p:spPr/>
        <p:txBody>
          <a:bodyPr/>
          <a:lstStyle/>
          <a:p>
            <a:fld id="{20F37917-FD3A-4669-9018-DA04BCDD3D75}" type="slidenum">
              <a:rPr lang="en-US" smtClean="0"/>
              <a:t>2</a:t>
            </a:fld>
            <a:endParaRPr lang="en-US"/>
          </a:p>
        </p:txBody>
      </p:sp>
    </p:spTree>
    <p:extLst>
      <p:ext uri="{BB962C8B-B14F-4D97-AF65-F5344CB8AC3E}">
        <p14:creationId xmlns:p14="http://schemas.microsoft.com/office/powerpoint/2010/main" val="31582874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736386-3A85-2EE2-C180-4BD28A762DC8}"/>
              </a:ext>
            </a:extLst>
          </p:cNvPr>
          <p:cNvSpPr>
            <a:spLocks noGrp="1"/>
          </p:cNvSpPr>
          <p:nvPr>
            <p:ph type="title"/>
          </p:nvPr>
        </p:nvSpPr>
        <p:spPr/>
        <p:txBody>
          <a:bodyPr/>
          <a:lstStyle/>
          <a:p>
            <a:r>
              <a:rPr lang="en-US" dirty="0"/>
              <a:t>My Prompt (3)</a:t>
            </a:r>
          </a:p>
        </p:txBody>
      </p:sp>
      <p:sp>
        <p:nvSpPr>
          <p:cNvPr id="3" name="Slide Number Placeholder 2">
            <a:extLst>
              <a:ext uri="{FF2B5EF4-FFF2-40B4-BE49-F238E27FC236}">
                <a16:creationId xmlns:a16="http://schemas.microsoft.com/office/drawing/2014/main" id="{662B968B-7638-319E-A169-463412E4F6CB}"/>
              </a:ext>
            </a:extLst>
          </p:cNvPr>
          <p:cNvSpPr>
            <a:spLocks noGrp="1"/>
          </p:cNvSpPr>
          <p:nvPr>
            <p:ph type="sldNum" sz="quarter" idx="12"/>
          </p:nvPr>
        </p:nvSpPr>
        <p:spPr/>
        <p:txBody>
          <a:bodyPr/>
          <a:lstStyle/>
          <a:p>
            <a:fld id="{20F37917-FD3A-4669-9018-DA04BCDD3D75}" type="slidenum">
              <a:rPr lang="en-US" smtClean="0"/>
              <a:t>20</a:t>
            </a:fld>
            <a:endParaRPr lang="en-US"/>
          </a:p>
        </p:txBody>
      </p:sp>
      <p:sp>
        <p:nvSpPr>
          <p:cNvPr id="5" name="TextBox 4">
            <a:extLst>
              <a:ext uri="{FF2B5EF4-FFF2-40B4-BE49-F238E27FC236}">
                <a16:creationId xmlns:a16="http://schemas.microsoft.com/office/drawing/2014/main" id="{988F9641-2CF0-0986-96A0-2FF830BEA336}"/>
              </a:ext>
            </a:extLst>
          </p:cNvPr>
          <p:cNvSpPr txBox="1"/>
          <p:nvPr/>
        </p:nvSpPr>
        <p:spPr>
          <a:xfrm>
            <a:off x="838200" y="1609080"/>
            <a:ext cx="8308554" cy="5355312"/>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a:buNone/>
            </a:pPr>
            <a:r>
              <a:rPr lang="en-US" b="1" dirty="0">
                <a:solidFill>
                  <a:srgbClr val="800000"/>
                </a:solidFill>
                <a:latin typeface="Consolas" panose="020B0609020204030204" pitchFamily="49" charset="0"/>
              </a:rPr>
              <a:t>## Repository Structure</a:t>
            </a:r>
            <a:endParaRPr lang="en-US" dirty="0">
              <a:solidFill>
                <a:srgbClr val="3B3B3B"/>
              </a:solidFill>
              <a:latin typeface="Consolas" panose="020B0609020204030204" pitchFamily="49" charset="0"/>
            </a:endParaRPr>
          </a:p>
          <a:p>
            <a:pPr>
              <a:buNone/>
            </a:pPr>
            <a:r>
              <a:rPr lang="en-US" dirty="0">
                <a:solidFill>
                  <a:srgbClr val="0451A5"/>
                </a:solidFill>
                <a:latin typeface="Consolas" panose="020B0609020204030204" pitchFamily="49" charset="0"/>
              </a:rPr>
              <a:t>-</a:t>
            </a:r>
            <a:r>
              <a:rPr lang="en-US" dirty="0">
                <a:solidFill>
                  <a:srgbClr val="3B3B3B"/>
                </a:solidFill>
                <a:latin typeface="Consolas" panose="020B0609020204030204" pitchFamily="49" charset="0"/>
              </a:rPr>
              <a:t> </a:t>
            </a:r>
            <a:r>
              <a:rPr lang="en-US" dirty="0">
                <a:solidFill>
                  <a:srgbClr val="800000"/>
                </a:solidFill>
                <a:latin typeface="Consolas" panose="020B0609020204030204" pitchFamily="49" charset="0"/>
              </a:rPr>
              <a:t>`</a:t>
            </a:r>
            <a:r>
              <a:rPr lang="en-US" dirty="0" err="1">
                <a:solidFill>
                  <a:srgbClr val="800000"/>
                </a:solidFill>
                <a:latin typeface="Consolas" panose="020B0609020204030204" pitchFamily="49" charset="0"/>
              </a:rPr>
              <a:t>src</a:t>
            </a:r>
            <a:r>
              <a:rPr lang="en-US" dirty="0">
                <a:solidFill>
                  <a:srgbClr val="800000"/>
                </a:solidFill>
                <a:latin typeface="Consolas" panose="020B0609020204030204" pitchFamily="49" charset="0"/>
              </a:rPr>
              <a:t>/`</a:t>
            </a:r>
            <a:r>
              <a:rPr lang="en-US" dirty="0">
                <a:solidFill>
                  <a:srgbClr val="3B3B3B"/>
                </a:solidFill>
                <a:latin typeface="Consolas" panose="020B0609020204030204" pitchFamily="49" charset="0"/>
              </a:rPr>
              <a:t> for source code</a:t>
            </a:r>
          </a:p>
          <a:p>
            <a:pPr>
              <a:buNone/>
            </a:pPr>
            <a:r>
              <a:rPr lang="en-US" dirty="0">
                <a:solidFill>
                  <a:srgbClr val="3B3B3B"/>
                </a:solidFill>
                <a:latin typeface="Consolas" panose="020B0609020204030204" pitchFamily="49" charset="0"/>
              </a:rPr>
              <a:t>  </a:t>
            </a:r>
            <a:r>
              <a:rPr lang="en-US" dirty="0">
                <a:solidFill>
                  <a:srgbClr val="0451A5"/>
                </a:solidFill>
                <a:latin typeface="Consolas" panose="020B0609020204030204" pitchFamily="49" charset="0"/>
              </a:rPr>
              <a:t>-</a:t>
            </a:r>
            <a:r>
              <a:rPr lang="en-US" dirty="0">
                <a:solidFill>
                  <a:srgbClr val="3B3B3B"/>
                </a:solidFill>
                <a:latin typeface="Consolas" panose="020B0609020204030204" pitchFamily="49" charset="0"/>
              </a:rPr>
              <a:t> </a:t>
            </a:r>
            <a:r>
              <a:rPr lang="en-US" dirty="0">
                <a:solidFill>
                  <a:srgbClr val="800000"/>
                </a:solidFill>
                <a:latin typeface="Consolas" panose="020B0609020204030204" pitchFamily="49" charset="0"/>
              </a:rPr>
              <a:t>`</a:t>
            </a:r>
            <a:r>
              <a:rPr lang="en-US" dirty="0" err="1">
                <a:solidFill>
                  <a:srgbClr val="800000"/>
                </a:solidFill>
                <a:latin typeface="Consolas" panose="020B0609020204030204" pitchFamily="49" charset="0"/>
              </a:rPr>
              <a:t>additionService.ts</a:t>
            </a:r>
            <a:r>
              <a:rPr lang="en-US" dirty="0">
                <a:solidFill>
                  <a:srgbClr val="800000"/>
                </a:solidFill>
                <a:latin typeface="Consolas" panose="020B0609020204030204" pitchFamily="49" charset="0"/>
              </a:rPr>
              <a:t>`</a:t>
            </a:r>
            <a:r>
              <a:rPr lang="en-US" dirty="0">
                <a:solidFill>
                  <a:srgbClr val="3B3B3B"/>
                </a:solidFill>
                <a:latin typeface="Consolas" panose="020B0609020204030204" pitchFamily="49" charset="0"/>
              </a:rPr>
              <a:t> for business logic</a:t>
            </a:r>
          </a:p>
          <a:p>
            <a:pPr>
              <a:buNone/>
            </a:pPr>
            <a:r>
              <a:rPr lang="en-US" dirty="0">
                <a:solidFill>
                  <a:srgbClr val="3B3B3B"/>
                </a:solidFill>
                <a:latin typeface="Consolas" panose="020B0609020204030204" pitchFamily="49" charset="0"/>
              </a:rPr>
              <a:t>  </a:t>
            </a:r>
            <a:r>
              <a:rPr lang="en-US" dirty="0">
                <a:solidFill>
                  <a:srgbClr val="0451A5"/>
                </a:solidFill>
                <a:latin typeface="Consolas" panose="020B0609020204030204" pitchFamily="49" charset="0"/>
              </a:rPr>
              <a:t>-</a:t>
            </a:r>
            <a:r>
              <a:rPr lang="en-US" dirty="0">
                <a:solidFill>
                  <a:srgbClr val="3B3B3B"/>
                </a:solidFill>
                <a:latin typeface="Consolas" panose="020B0609020204030204" pitchFamily="49" charset="0"/>
              </a:rPr>
              <a:t> </a:t>
            </a:r>
            <a:r>
              <a:rPr lang="en-US" dirty="0">
                <a:solidFill>
                  <a:srgbClr val="800000"/>
                </a:solidFill>
                <a:latin typeface="Consolas" panose="020B0609020204030204" pitchFamily="49" charset="0"/>
              </a:rPr>
              <a:t>`</a:t>
            </a:r>
            <a:r>
              <a:rPr lang="en-US" dirty="0" err="1">
                <a:solidFill>
                  <a:srgbClr val="800000"/>
                </a:solidFill>
                <a:latin typeface="Consolas" panose="020B0609020204030204" pitchFamily="49" charset="0"/>
              </a:rPr>
              <a:t>additionController.ts</a:t>
            </a:r>
            <a:r>
              <a:rPr lang="en-US" dirty="0">
                <a:solidFill>
                  <a:srgbClr val="800000"/>
                </a:solidFill>
                <a:latin typeface="Consolas" panose="020B0609020204030204" pitchFamily="49" charset="0"/>
              </a:rPr>
              <a:t>`</a:t>
            </a:r>
            <a:r>
              <a:rPr lang="en-US" dirty="0">
                <a:solidFill>
                  <a:srgbClr val="3B3B3B"/>
                </a:solidFill>
                <a:latin typeface="Consolas" panose="020B0609020204030204" pitchFamily="49" charset="0"/>
              </a:rPr>
              <a:t> for handling requests</a:t>
            </a:r>
          </a:p>
          <a:p>
            <a:pPr>
              <a:buNone/>
            </a:pPr>
            <a:r>
              <a:rPr lang="en-US" dirty="0">
                <a:solidFill>
                  <a:srgbClr val="3B3B3B"/>
                </a:solidFill>
                <a:latin typeface="Consolas" panose="020B0609020204030204" pitchFamily="49" charset="0"/>
              </a:rPr>
              <a:t>  </a:t>
            </a:r>
            <a:r>
              <a:rPr lang="en-US" dirty="0">
                <a:solidFill>
                  <a:srgbClr val="0451A5"/>
                </a:solidFill>
                <a:latin typeface="Consolas" panose="020B0609020204030204" pitchFamily="49" charset="0"/>
              </a:rPr>
              <a:t>-</a:t>
            </a:r>
            <a:r>
              <a:rPr lang="en-US" dirty="0">
                <a:solidFill>
                  <a:srgbClr val="3B3B3B"/>
                </a:solidFill>
                <a:latin typeface="Consolas" panose="020B0609020204030204" pitchFamily="49" charset="0"/>
              </a:rPr>
              <a:t> </a:t>
            </a:r>
            <a:r>
              <a:rPr lang="en-US" dirty="0">
                <a:solidFill>
                  <a:srgbClr val="800000"/>
                </a:solidFill>
                <a:latin typeface="Consolas" panose="020B0609020204030204" pitchFamily="49" charset="0"/>
              </a:rPr>
              <a:t>`*.</a:t>
            </a:r>
            <a:r>
              <a:rPr lang="en-US" dirty="0" err="1">
                <a:solidFill>
                  <a:srgbClr val="800000"/>
                </a:solidFill>
                <a:latin typeface="Consolas" panose="020B0609020204030204" pitchFamily="49" charset="0"/>
              </a:rPr>
              <a:t>test.ts</a:t>
            </a:r>
            <a:r>
              <a:rPr lang="en-US" dirty="0">
                <a:solidFill>
                  <a:srgbClr val="800000"/>
                </a:solidFill>
                <a:latin typeface="Consolas" panose="020B0609020204030204" pitchFamily="49" charset="0"/>
              </a:rPr>
              <a:t>`</a:t>
            </a:r>
            <a:r>
              <a:rPr lang="en-US" dirty="0">
                <a:solidFill>
                  <a:srgbClr val="3B3B3B"/>
                </a:solidFill>
                <a:latin typeface="Consolas" panose="020B0609020204030204" pitchFamily="49" charset="0"/>
              </a:rPr>
              <a:t> for tests</a:t>
            </a:r>
          </a:p>
          <a:p>
            <a:pPr>
              <a:buNone/>
            </a:pPr>
            <a:r>
              <a:rPr lang="en-US" dirty="0">
                <a:solidFill>
                  <a:srgbClr val="3B3B3B"/>
                </a:solidFill>
                <a:latin typeface="Consolas" panose="020B0609020204030204" pitchFamily="49" charset="0"/>
              </a:rPr>
              <a:t>  </a:t>
            </a:r>
            <a:r>
              <a:rPr lang="en-US" dirty="0">
                <a:solidFill>
                  <a:srgbClr val="0451A5"/>
                </a:solidFill>
                <a:latin typeface="Consolas" panose="020B0609020204030204" pitchFamily="49" charset="0"/>
              </a:rPr>
              <a:t>-</a:t>
            </a:r>
            <a:r>
              <a:rPr lang="en-US" dirty="0">
                <a:solidFill>
                  <a:srgbClr val="3B3B3B"/>
                </a:solidFill>
                <a:latin typeface="Consolas" panose="020B0609020204030204" pitchFamily="49" charset="0"/>
              </a:rPr>
              <a:t> </a:t>
            </a:r>
            <a:r>
              <a:rPr lang="en-US" dirty="0">
                <a:solidFill>
                  <a:srgbClr val="800000"/>
                </a:solidFill>
                <a:latin typeface="Consolas" panose="020B0609020204030204" pitchFamily="49" charset="0"/>
              </a:rPr>
              <a:t>`</a:t>
            </a:r>
            <a:r>
              <a:rPr lang="en-US" dirty="0" err="1">
                <a:solidFill>
                  <a:srgbClr val="800000"/>
                </a:solidFill>
                <a:latin typeface="Consolas" panose="020B0609020204030204" pitchFamily="49" charset="0"/>
              </a:rPr>
              <a:t>scratchpad.ts</a:t>
            </a:r>
            <a:r>
              <a:rPr lang="en-US" dirty="0">
                <a:solidFill>
                  <a:srgbClr val="800000"/>
                </a:solidFill>
                <a:latin typeface="Consolas" panose="020B0609020204030204" pitchFamily="49" charset="0"/>
              </a:rPr>
              <a:t>`</a:t>
            </a:r>
            <a:r>
              <a:rPr lang="en-US" dirty="0">
                <a:solidFill>
                  <a:srgbClr val="3B3B3B"/>
                </a:solidFill>
                <a:latin typeface="Consolas" panose="020B0609020204030204" pitchFamily="49" charset="0"/>
              </a:rPr>
              <a:t> for experimental code</a:t>
            </a:r>
          </a:p>
          <a:p>
            <a:pPr>
              <a:buNone/>
            </a:pPr>
            <a:r>
              <a:rPr lang="en-US" dirty="0">
                <a:solidFill>
                  <a:srgbClr val="3B3B3B"/>
                </a:solidFill>
                <a:latin typeface="Consolas" panose="020B0609020204030204" pitchFamily="49" charset="0"/>
              </a:rPr>
              <a:t>  </a:t>
            </a:r>
            <a:r>
              <a:rPr lang="en-US" dirty="0">
                <a:solidFill>
                  <a:srgbClr val="0451A5"/>
                </a:solidFill>
                <a:latin typeface="Consolas" panose="020B0609020204030204" pitchFamily="49" charset="0"/>
              </a:rPr>
              <a:t>-</a:t>
            </a:r>
            <a:r>
              <a:rPr lang="en-US" dirty="0">
                <a:solidFill>
                  <a:srgbClr val="3B3B3B"/>
                </a:solidFill>
                <a:latin typeface="Consolas" panose="020B0609020204030204" pitchFamily="49" charset="0"/>
              </a:rPr>
              <a:t> </a:t>
            </a:r>
            <a:r>
              <a:rPr lang="en-US" dirty="0">
                <a:solidFill>
                  <a:srgbClr val="800000"/>
                </a:solidFill>
                <a:latin typeface="Consolas" panose="020B0609020204030204" pitchFamily="49" charset="0"/>
              </a:rPr>
              <a:t>`</a:t>
            </a:r>
            <a:r>
              <a:rPr lang="en-US" dirty="0" err="1">
                <a:solidFill>
                  <a:srgbClr val="800000"/>
                </a:solidFill>
                <a:latin typeface="Consolas" panose="020B0609020204030204" pitchFamily="49" charset="0"/>
              </a:rPr>
              <a:t>express.ts</a:t>
            </a:r>
            <a:r>
              <a:rPr lang="en-US" dirty="0">
                <a:solidFill>
                  <a:srgbClr val="800000"/>
                </a:solidFill>
                <a:latin typeface="Consolas" panose="020B0609020204030204" pitchFamily="49" charset="0"/>
              </a:rPr>
              <a:t>`</a:t>
            </a:r>
            <a:r>
              <a:rPr lang="en-US" dirty="0">
                <a:solidFill>
                  <a:srgbClr val="3B3B3B"/>
                </a:solidFill>
                <a:latin typeface="Consolas" panose="020B0609020204030204" pitchFamily="49" charset="0"/>
              </a:rPr>
              <a:t> for express app setup</a:t>
            </a:r>
          </a:p>
          <a:p>
            <a:pPr>
              <a:buNone/>
            </a:pPr>
            <a:r>
              <a:rPr lang="en-US" dirty="0">
                <a:solidFill>
                  <a:srgbClr val="3B3B3B"/>
                </a:solidFill>
                <a:latin typeface="Consolas" panose="020B0609020204030204" pitchFamily="49" charset="0"/>
              </a:rPr>
              <a:t>  </a:t>
            </a:r>
            <a:r>
              <a:rPr lang="en-US" dirty="0">
                <a:solidFill>
                  <a:srgbClr val="0451A5"/>
                </a:solidFill>
                <a:latin typeface="Consolas" panose="020B0609020204030204" pitchFamily="49" charset="0"/>
              </a:rPr>
              <a:t>-</a:t>
            </a:r>
            <a:r>
              <a:rPr lang="en-US" dirty="0">
                <a:solidFill>
                  <a:srgbClr val="3B3B3B"/>
                </a:solidFill>
                <a:latin typeface="Consolas" panose="020B0609020204030204" pitchFamily="49" charset="0"/>
              </a:rPr>
              <a:t> </a:t>
            </a:r>
            <a:r>
              <a:rPr lang="en-US" dirty="0">
                <a:solidFill>
                  <a:srgbClr val="0451A5"/>
                </a:solidFill>
                <a:latin typeface="Consolas" panose="020B0609020204030204" pitchFamily="49" charset="0"/>
              </a:rPr>
              <a:t>-</a:t>
            </a:r>
            <a:r>
              <a:rPr lang="en-US" dirty="0">
                <a:solidFill>
                  <a:srgbClr val="3B3B3B"/>
                </a:solidFill>
                <a:latin typeface="Consolas" panose="020B0609020204030204" pitchFamily="49" charset="0"/>
              </a:rPr>
              <a:t> </a:t>
            </a:r>
            <a:r>
              <a:rPr lang="en-US" dirty="0">
                <a:solidFill>
                  <a:srgbClr val="800000"/>
                </a:solidFill>
                <a:latin typeface="Consolas" panose="020B0609020204030204" pitchFamily="49" charset="0"/>
              </a:rPr>
              <a:t>`</a:t>
            </a:r>
            <a:r>
              <a:rPr lang="en-US" dirty="0" err="1">
                <a:solidFill>
                  <a:srgbClr val="800000"/>
                </a:solidFill>
                <a:latin typeface="Consolas" panose="020B0609020204030204" pitchFamily="49" charset="0"/>
              </a:rPr>
              <a:t>src</a:t>
            </a:r>
            <a:r>
              <a:rPr lang="en-US" dirty="0">
                <a:solidFill>
                  <a:srgbClr val="800000"/>
                </a:solidFill>
                <a:latin typeface="Consolas" panose="020B0609020204030204" pitchFamily="49" charset="0"/>
              </a:rPr>
              <a:t>/</a:t>
            </a:r>
            <a:r>
              <a:rPr lang="en-US" dirty="0" err="1">
                <a:solidFill>
                  <a:srgbClr val="800000"/>
                </a:solidFill>
                <a:latin typeface="Consolas" panose="020B0609020204030204" pitchFamily="49" charset="0"/>
              </a:rPr>
              <a:t>server.ts</a:t>
            </a:r>
            <a:r>
              <a:rPr lang="en-US" dirty="0">
                <a:solidFill>
                  <a:srgbClr val="800000"/>
                </a:solidFill>
                <a:latin typeface="Consolas" panose="020B0609020204030204" pitchFamily="49" charset="0"/>
              </a:rPr>
              <a:t>`</a:t>
            </a:r>
            <a:r>
              <a:rPr lang="en-US" dirty="0">
                <a:solidFill>
                  <a:srgbClr val="3B3B3B"/>
                </a:solidFill>
                <a:latin typeface="Consolas" panose="020B0609020204030204" pitchFamily="49" charset="0"/>
              </a:rPr>
              <a:t> to start the application</a:t>
            </a:r>
          </a:p>
          <a:p>
            <a:pPr>
              <a:buNone/>
            </a:pPr>
            <a:r>
              <a:rPr lang="en-US" dirty="0">
                <a:solidFill>
                  <a:srgbClr val="0451A5"/>
                </a:solidFill>
                <a:latin typeface="Consolas" panose="020B0609020204030204" pitchFamily="49" charset="0"/>
              </a:rPr>
              <a:t>-</a:t>
            </a:r>
            <a:r>
              <a:rPr lang="en-US" dirty="0">
                <a:solidFill>
                  <a:srgbClr val="3B3B3B"/>
                </a:solidFill>
                <a:latin typeface="Consolas" panose="020B0609020204030204" pitchFamily="49" charset="0"/>
              </a:rPr>
              <a:t> </a:t>
            </a:r>
            <a:r>
              <a:rPr lang="en-US" dirty="0">
                <a:solidFill>
                  <a:srgbClr val="800000"/>
                </a:solidFill>
                <a:latin typeface="Consolas" panose="020B0609020204030204" pitchFamily="49" charset="0"/>
              </a:rPr>
              <a:t>`</a:t>
            </a:r>
            <a:r>
              <a:rPr lang="en-US" dirty="0" err="1">
                <a:solidFill>
                  <a:srgbClr val="800000"/>
                </a:solidFill>
                <a:latin typeface="Consolas" panose="020B0609020204030204" pitchFamily="49" charset="0"/>
              </a:rPr>
              <a:t>package.json</a:t>
            </a:r>
            <a:r>
              <a:rPr lang="en-US" dirty="0">
                <a:solidFill>
                  <a:srgbClr val="800000"/>
                </a:solidFill>
                <a:latin typeface="Consolas" panose="020B0609020204030204" pitchFamily="49" charset="0"/>
              </a:rPr>
              <a:t>`</a:t>
            </a:r>
            <a:r>
              <a:rPr lang="en-US" dirty="0">
                <a:solidFill>
                  <a:srgbClr val="3B3B3B"/>
                </a:solidFill>
                <a:latin typeface="Consolas" panose="020B0609020204030204" pitchFamily="49" charset="0"/>
              </a:rPr>
              <a:t> for dependencies and scripts</a:t>
            </a:r>
          </a:p>
          <a:p>
            <a:pPr>
              <a:buNone/>
            </a:pPr>
            <a:endParaRPr lang="en-US" b="1" dirty="0">
              <a:solidFill>
                <a:srgbClr val="800000"/>
              </a:solidFill>
              <a:effectLst/>
              <a:latin typeface="Consolas" panose="020B0609020204030204" pitchFamily="49" charset="0"/>
            </a:endParaRPr>
          </a:p>
          <a:p>
            <a:pPr>
              <a:buNone/>
            </a:pPr>
            <a:r>
              <a:rPr lang="en-US" b="1" dirty="0">
                <a:solidFill>
                  <a:srgbClr val="800000"/>
                </a:solidFill>
                <a:effectLst/>
                <a:latin typeface="Consolas" panose="020B0609020204030204" pitchFamily="49" charset="0"/>
              </a:rPr>
              <a:t>## Response Format</a:t>
            </a:r>
            <a:endParaRPr lang="en-US" b="0" dirty="0">
              <a:solidFill>
                <a:srgbClr val="3B3B3B"/>
              </a:solidFill>
              <a:effectLst/>
              <a:latin typeface="Consolas" panose="020B0609020204030204" pitchFamily="49" charset="0"/>
            </a:endParaRPr>
          </a:p>
          <a:p>
            <a:pPr>
              <a:buNone/>
            </a:pPr>
            <a:r>
              <a:rPr lang="en-US" b="0" dirty="0">
                <a:solidFill>
                  <a:srgbClr val="0451A5"/>
                </a:solidFill>
                <a:effectLst/>
                <a:latin typeface="Consolas" panose="020B0609020204030204" pitchFamily="49" charset="0"/>
              </a:rPr>
              <a:t>-</a:t>
            </a:r>
            <a:r>
              <a:rPr lang="en-US" b="0" dirty="0">
                <a:solidFill>
                  <a:srgbClr val="3B3B3B"/>
                </a:solidFill>
                <a:effectLst/>
                <a:latin typeface="Consolas" panose="020B0609020204030204" pitchFamily="49" charset="0"/>
              </a:rPr>
              <a:t> For complex requests, guide me step-by-step</a:t>
            </a:r>
          </a:p>
          <a:p>
            <a:pPr>
              <a:buNone/>
            </a:pPr>
            <a:r>
              <a:rPr lang="en-US" b="0" dirty="0">
                <a:solidFill>
                  <a:srgbClr val="0451A5"/>
                </a:solidFill>
                <a:effectLst/>
                <a:latin typeface="Consolas" panose="020B0609020204030204" pitchFamily="49" charset="0"/>
              </a:rPr>
              <a:t>-</a:t>
            </a:r>
            <a:r>
              <a:rPr lang="en-US" b="0" dirty="0">
                <a:solidFill>
                  <a:srgbClr val="3B3B3B"/>
                </a:solidFill>
                <a:effectLst/>
                <a:latin typeface="Consolas" panose="020B0609020204030204" pitchFamily="49" charset="0"/>
              </a:rPr>
              <a:t> Provide complete, working code</a:t>
            </a:r>
          </a:p>
          <a:p>
            <a:pPr>
              <a:buNone/>
            </a:pPr>
            <a:r>
              <a:rPr lang="en-US" b="0" dirty="0">
                <a:solidFill>
                  <a:srgbClr val="0451A5"/>
                </a:solidFill>
                <a:effectLst/>
                <a:latin typeface="Consolas" panose="020B0609020204030204" pitchFamily="49" charset="0"/>
              </a:rPr>
              <a:t>-</a:t>
            </a:r>
            <a:r>
              <a:rPr lang="en-US" b="0" dirty="0">
                <a:solidFill>
                  <a:srgbClr val="3B3B3B"/>
                </a:solidFill>
                <a:effectLst/>
                <a:latin typeface="Consolas" panose="020B0609020204030204" pitchFamily="49" charset="0"/>
              </a:rPr>
              <a:t> Include brief explanations for complex logic</a:t>
            </a:r>
          </a:p>
          <a:p>
            <a:pPr>
              <a:buNone/>
            </a:pPr>
            <a:r>
              <a:rPr lang="en-US" b="0" dirty="0">
                <a:solidFill>
                  <a:srgbClr val="0451A5"/>
                </a:solidFill>
                <a:effectLst/>
                <a:latin typeface="Consolas" panose="020B0609020204030204" pitchFamily="49" charset="0"/>
              </a:rPr>
              <a:t>-</a:t>
            </a:r>
            <a:r>
              <a:rPr lang="en-US" b="0" dirty="0">
                <a:solidFill>
                  <a:srgbClr val="3B3B3B"/>
                </a:solidFill>
                <a:effectLst/>
                <a:latin typeface="Consolas" panose="020B0609020204030204" pitchFamily="49" charset="0"/>
              </a:rPr>
              <a:t> Suggest optimizations when relevant</a:t>
            </a:r>
          </a:p>
          <a:p>
            <a:pPr>
              <a:buNone/>
            </a:pPr>
            <a:br>
              <a:rPr lang="en-US" b="0" dirty="0">
                <a:solidFill>
                  <a:srgbClr val="3B3B3B"/>
                </a:solidFill>
                <a:effectLst/>
                <a:latin typeface="Consolas" panose="020B0609020204030204" pitchFamily="49" charset="0"/>
              </a:rPr>
            </a:br>
            <a:endParaRPr lang="en-US" b="0" dirty="0">
              <a:solidFill>
                <a:srgbClr val="3B3B3B"/>
              </a:solidFill>
              <a:effectLst/>
              <a:latin typeface="Consolas" panose="020B0609020204030204" pitchFamily="49" charset="0"/>
            </a:endParaRPr>
          </a:p>
          <a:p>
            <a:pPr>
              <a:buNone/>
            </a:pPr>
            <a:br>
              <a:rPr lang="en-US" b="0" dirty="0">
                <a:solidFill>
                  <a:srgbClr val="3B3B3B"/>
                </a:solidFill>
                <a:effectLst/>
                <a:latin typeface="Consolas" panose="020B0609020204030204" pitchFamily="49" charset="0"/>
              </a:rPr>
            </a:br>
            <a:endParaRPr lang="en-US" b="0" dirty="0">
              <a:solidFill>
                <a:srgbClr val="3B3B3B"/>
              </a:solidFill>
              <a:effectLst/>
              <a:latin typeface="Consolas" panose="020B0609020204030204" pitchFamily="49" charset="0"/>
            </a:endParaRPr>
          </a:p>
        </p:txBody>
      </p:sp>
    </p:spTree>
    <p:extLst>
      <p:ext uri="{BB962C8B-B14F-4D97-AF65-F5344CB8AC3E}">
        <p14:creationId xmlns:p14="http://schemas.microsoft.com/office/powerpoint/2010/main" val="24795269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51E065-2F9D-0EBE-C8BB-A7A9FF82AA86}"/>
              </a:ext>
            </a:extLst>
          </p:cNvPr>
          <p:cNvSpPr>
            <a:spLocks noGrp="1"/>
          </p:cNvSpPr>
          <p:nvPr>
            <p:ph type="title"/>
          </p:nvPr>
        </p:nvSpPr>
        <p:spPr/>
        <p:txBody>
          <a:bodyPr/>
          <a:lstStyle/>
          <a:p>
            <a:r>
              <a:rPr lang="en-US" dirty="0"/>
              <a:t>My Prompt (4)</a:t>
            </a:r>
          </a:p>
        </p:txBody>
      </p:sp>
      <p:sp>
        <p:nvSpPr>
          <p:cNvPr id="3" name="Slide Number Placeholder 2">
            <a:extLst>
              <a:ext uri="{FF2B5EF4-FFF2-40B4-BE49-F238E27FC236}">
                <a16:creationId xmlns:a16="http://schemas.microsoft.com/office/drawing/2014/main" id="{81CF5205-E897-2E3F-5F35-F6C5A6BA1E35}"/>
              </a:ext>
            </a:extLst>
          </p:cNvPr>
          <p:cNvSpPr>
            <a:spLocks noGrp="1"/>
          </p:cNvSpPr>
          <p:nvPr>
            <p:ph type="sldNum" sz="quarter" idx="12"/>
          </p:nvPr>
        </p:nvSpPr>
        <p:spPr/>
        <p:txBody>
          <a:bodyPr/>
          <a:lstStyle/>
          <a:p>
            <a:fld id="{20F37917-FD3A-4669-9018-DA04BCDD3D75}" type="slidenum">
              <a:rPr lang="en-US" smtClean="0"/>
              <a:t>21</a:t>
            </a:fld>
            <a:endParaRPr lang="en-US"/>
          </a:p>
        </p:txBody>
      </p:sp>
      <p:sp>
        <p:nvSpPr>
          <p:cNvPr id="5" name="TextBox 4">
            <a:extLst>
              <a:ext uri="{FF2B5EF4-FFF2-40B4-BE49-F238E27FC236}">
                <a16:creationId xmlns:a16="http://schemas.microsoft.com/office/drawing/2014/main" id="{9C4BCE3A-BAA2-0D52-D0CB-7768B44AD4F6}"/>
              </a:ext>
            </a:extLst>
          </p:cNvPr>
          <p:cNvSpPr txBox="1"/>
          <p:nvPr/>
        </p:nvSpPr>
        <p:spPr>
          <a:xfrm>
            <a:off x="922662" y="1544613"/>
            <a:ext cx="9256923" cy="3693319"/>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a:buNone/>
            </a:pPr>
            <a:r>
              <a:rPr lang="en-US" b="1" dirty="0">
                <a:solidFill>
                  <a:srgbClr val="800000"/>
                </a:solidFill>
                <a:effectLst/>
                <a:latin typeface="Consolas" panose="020B0609020204030204" pitchFamily="49" charset="0"/>
              </a:rPr>
              <a:t>## Development</a:t>
            </a:r>
            <a:endParaRPr lang="en-US" b="0" dirty="0">
              <a:solidFill>
                <a:srgbClr val="3B3B3B"/>
              </a:solidFill>
              <a:effectLst/>
              <a:latin typeface="Consolas" panose="020B0609020204030204" pitchFamily="49" charset="0"/>
            </a:endParaRPr>
          </a:p>
          <a:p>
            <a:pPr>
              <a:buNone/>
            </a:pPr>
            <a:r>
              <a:rPr lang="en-US" b="0" dirty="0">
                <a:solidFill>
                  <a:srgbClr val="0451A5"/>
                </a:solidFill>
                <a:effectLst/>
                <a:latin typeface="Consolas" panose="020B0609020204030204" pitchFamily="49" charset="0"/>
              </a:rPr>
              <a:t>-</a:t>
            </a:r>
            <a:r>
              <a:rPr lang="en-US" b="0" dirty="0">
                <a:solidFill>
                  <a:srgbClr val="3B3B3B"/>
                </a:solidFill>
                <a:effectLst/>
                <a:latin typeface="Consolas" panose="020B0609020204030204" pitchFamily="49" charset="0"/>
              </a:rPr>
              <a:t> Develop each layer independently</a:t>
            </a:r>
          </a:p>
          <a:p>
            <a:pPr>
              <a:buNone/>
            </a:pPr>
            <a:r>
              <a:rPr lang="en-US" b="0" dirty="0">
                <a:solidFill>
                  <a:srgbClr val="0451A5"/>
                </a:solidFill>
                <a:effectLst/>
                <a:latin typeface="Consolas" panose="020B0609020204030204" pitchFamily="49" charset="0"/>
              </a:rPr>
              <a:t>-</a:t>
            </a:r>
            <a:r>
              <a:rPr lang="en-US" b="0" dirty="0">
                <a:solidFill>
                  <a:srgbClr val="3B3B3B"/>
                </a:solidFill>
                <a:effectLst/>
                <a:latin typeface="Consolas" panose="020B0609020204030204" pitchFamily="49" charset="0"/>
              </a:rPr>
              <a:t> Write tests for all new functionality</a:t>
            </a:r>
          </a:p>
          <a:p>
            <a:pPr>
              <a:buNone/>
            </a:pPr>
            <a:r>
              <a:rPr lang="en-US" b="0" dirty="0">
                <a:solidFill>
                  <a:srgbClr val="0451A5"/>
                </a:solidFill>
                <a:effectLst/>
                <a:latin typeface="Consolas" panose="020B0609020204030204" pitchFamily="49" charset="0"/>
              </a:rPr>
              <a:t>-</a:t>
            </a:r>
            <a:r>
              <a:rPr lang="en-US" b="0" dirty="0">
                <a:solidFill>
                  <a:srgbClr val="3B3B3B"/>
                </a:solidFill>
                <a:effectLst/>
                <a:latin typeface="Consolas" panose="020B0609020204030204" pitchFamily="49" charset="0"/>
              </a:rPr>
              <a:t> Use </a:t>
            </a:r>
            <a:r>
              <a:rPr lang="en-US" b="0" dirty="0">
                <a:solidFill>
                  <a:srgbClr val="800000"/>
                </a:solidFill>
                <a:effectLst/>
                <a:latin typeface="Consolas" panose="020B0609020204030204" pitchFamily="49" charset="0"/>
              </a:rPr>
              <a:t>`</a:t>
            </a:r>
            <a:r>
              <a:rPr lang="en-US" b="0" dirty="0" err="1">
                <a:solidFill>
                  <a:srgbClr val="800000"/>
                </a:solidFill>
                <a:effectLst/>
                <a:latin typeface="Consolas" panose="020B0609020204030204" pitchFamily="49" charset="0"/>
              </a:rPr>
              <a:t>npm</a:t>
            </a:r>
            <a:r>
              <a:rPr lang="en-US" b="0" dirty="0">
                <a:solidFill>
                  <a:srgbClr val="800000"/>
                </a:solidFill>
                <a:effectLst/>
                <a:latin typeface="Consolas" panose="020B0609020204030204" pitchFamily="49" charset="0"/>
              </a:rPr>
              <a:t> run lint`</a:t>
            </a:r>
            <a:r>
              <a:rPr lang="en-US" b="0" dirty="0">
                <a:solidFill>
                  <a:srgbClr val="3B3B3B"/>
                </a:solidFill>
                <a:effectLst/>
                <a:latin typeface="Consolas" panose="020B0609020204030204" pitchFamily="49" charset="0"/>
              </a:rPr>
              <a:t> to check code style</a:t>
            </a:r>
          </a:p>
          <a:p>
            <a:pPr>
              <a:buNone/>
            </a:pPr>
            <a:r>
              <a:rPr lang="en-US" b="0" dirty="0">
                <a:solidFill>
                  <a:srgbClr val="0451A5"/>
                </a:solidFill>
                <a:effectLst/>
                <a:latin typeface="Consolas" panose="020B0609020204030204" pitchFamily="49" charset="0"/>
              </a:rPr>
              <a:t>-</a:t>
            </a:r>
            <a:r>
              <a:rPr lang="en-US" b="0" dirty="0">
                <a:solidFill>
                  <a:srgbClr val="3B3B3B"/>
                </a:solidFill>
                <a:effectLst/>
                <a:latin typeface="Consolas" panose="020B0609020204030204" pitchFamily="49" charset="0"/>
              </a:rPr>
              <a:t> Use </a:t>
            </a:r>
            <a:r>
              <a:rPr lang="en-US" b="0" dirty="0">
                <a:solidFill>
                  <a:srgbClr val="800000"/>
                </a:solidFill>
                <a:effectLst/>
                <a:latin typeface="Consolas" panose="020B0609020204030204" pitchFamily="49" charset="0"/>
              </a:rPr>
              <a:t>`</a:t>
            </a:r>
            <a:r>
              <a:rPr lang="en-US" b="0" dirty="0" err="1">
                <a:solidFill>
                  <a:srgbClr val="800000"/>
                </a:solidFill>
                <a:effectLst/>
                <a:latin typeface="Consolas" panose="020B0609020204030204" pitchFamily="49" charset="0"/>
              </a:rPr>
              <a:t>npm</a:t>
            </a:r>
            <a:r>
              <a:rPr lang="en-US" b="0" dirty="0">
                <a:solidFill>
                  <a:srgbClr val="800000"/>
                </a:solidFill>
                <a:effectLst/>
                <a:latin typeface="Consolas" panose="020B0609020204030204" pitchFamily="49" charset="0"/>
              </a:rPr>
              <a:t> run mutation`</a:t>
            </a:r>
            <a:r>
              <a:rPr lang="en-US" b="0" dirty="0">
                <a:solidFill>
                  <a:srgbClr val="3B3B3B"/>
                </a:solidFill>
                <a:effectLst/>
                <a:latin typeface="Consolas" panose="020B0609020204030204" pitchFamily="49" charset="0"/>
              </a:rPr>
              <a:t> to run mutation tests with Stryker</a:t>
            </a:r>
          </a:p>
          <a:p>
            <a:pPr>
              <a:buNone/>
            </a:pPr>
            <a:r>
              <a:rPr lang="en-US" b="0" dirty="0">
                <a:solidFill>
                  <a:srgbClr val="0451A5"/>
                </a:solidFill>
                <a:effectLst/>
                <a:latin typeface="Consolas" panose="020B0609020204030204" pitchFamily="49" charset="0"/>
              </a:rPr>
              <a:t>-</a:t>
            </a:r>
            <a:r>
              <a:rPr lang="en-US" b="0" dirty="0">
                <a:solidFill>
                  <a:srgbClr val="3B3B3B"/>
                </a:solidFill>
                <a:effectLst/>
                <a:latin typeface="Consolas" panose="020B0609020204030204" pitchFamily="49" charset="0"/>
              </a:rPr>
              <a:t> Develop the layers in the order: service → controller → server.</a:t>
            </a:r>
          </a:p>
          <a:p>
            <a:pPr>
              <a:buNone/>
            </a:pPr>
            <a:r>
              <a:rPr lang="en-US" b="0" dirty="0">
                <a:solidFill>
                  <a:srgbClr val="0451A5"/>
                </a:solidFill>
                <a:effectLst/>
                <a:latin typeface="Consolas" panose="020B0609020204030204" pitchFamily="49" charset="0"/>
              </a:rPr>
              <a:t>-</a:t>
            </a:r>
            <a:r>
              <a:rPr lang="en-US" b="0" dirty="0">
                <a:solidFill>
                  <a:srgbClr val="3B3B3B"/>
                </a:solidFill>
                <a:effectLst/>
                <a:latin typeface="Consolas" panose="020B0609020204030204" pitchFamily="49" charset="0"/>
              </a:rPr>
              <a:t> Test each layer independently before integrating.</a:t>
            </a:r>
            <a:br>
              <a:rPr lang="en-US" b="0" dirty="0">
                <a:solidFill>
                  <a:srgbClr val="3B3B3B"/>
                </a:solidFill>
                <a:effectLst/>
                <a:latin typeface="Consolas" panose="020B0609020204030204" pitchFamily="49" charset="0"/>
              </a:rPr>
            </a:br>
            <a:endParaRPr lang="en-US" b="0" dirty="0">
              <a:solidFill>
                <a:srgbClr val="3B3B3B"/>
              </a:solidFill>
              <a:effectLst/>
              <a:latin typeface="Consolas" panose="020B0609020204030204" pitchFamily="49" charset="0"/>
            </a:endParaRPr>
          </a:p>
          <a:p>
            <a:pPr>
              <a:buNone/>
            </a:pPr>
            <a:r>
              <a:rPr lang="en-US" b="1" dirty="0">
                <a:solidFill>
                  <a:srgbClr val="800000"/>
                </a:solidFill>
                <a:effectLst/>
                <a:latin typeface="Consolas" panose="020B0609020204030204" pitchFamily="49" charset="0"/>
              </a:rPr>
              <a:t>## React</a:t>
            </a:r>
            <a:endParaRPr lang="en-US" b="0" dirty="0">
              <a:solidFill>
                <a:srgbClr val="3B3B3B"/>
              </a:solidFill>
              <a:effectLst/>
              <a:latin typeface="Consolas" panose="020B0609020204030204" pitchFamily="49" charset="0"/>
            </a:endParaRPr>
          </a:p>
          <a:p>
            <a:pPr>
              <a:buNone/>
            </a:pPr>
            <a:r>
              <a:rPr lang="en-US" b="0" dirty="0">
                <a:solidFill>
                  <a:srgbClr val="0451A5"/>
                </a:solidFill>
                <a:effectLst/>
                <a:latin typeface="Consolas" panose="020B0609020204030204" pitchFamily="49" charset="0"/>
              </a:rPr>
              <a:t>-</a:t>
            </a:r>
            <a:r>
              <a:rPr lang="en-US" b="0" dirty="0">
                <a:solidFill>
                  <a:srgbClr val="3B3B3B"/>
                </a:solidFill>
                <a:effectLst/>
                <a:latin typeface="Consolas" panose="020B0609020204030204" pitchFamily="49" charset="0"/>
              </a:rPr>
              <a:t> Include React only if explicitly requested</a:t>
            </a:r>
          </a:p>
          <a:p>
            <a:pPr>
              <a:buNone/>
            </a:pPr>
            <a:r>
              <a:rPr lang="en-US" b="0" dirty="0">
                <a:solidFill>
                  <a:srgbClr val="0451A5"/>
                </a:solidFill>
                <a:effectLst/>
                <a:latin typeface="Consolas" panose="020B0609020204030204" pitchFamily="49" charset="0"/>
              </a:rPr>
              <a:t>-</a:t>
            </a:r>
            <a:r>
              <a:rPr lang="en-US" b="0" dirty="0">
                <a:solidFill>
                  <a:srgbClr val="3B3B3B"/>
                </a:solidFill>
                <a:effectLst/>
                <a:latin typeface="Consolas" panose="020B0609020204030204" pitchFamily="49" charset="0"/>
              </a:rPr>
              <a:t> Use functional components and hooks if React is included</a:t>
            </a:r>
          </a:p>
          <a:p>
            <a:pPr>
              <a:buNone/>
            </a:pPr>
            <a:r>
              <a:rPr lang="en-US" b="0" dirty="0">
                <a:solidFill>
                  <a:srgbClr val="0451A5"/>
                </a:solidFill>
                <a:effectLst/>
                <a:latin typeface="Consolas" panose="020B0609020204030204" pitchFamily="49" charset="0"/>
              </a:rPr>
              <a:t>-</a:t>
            </a:r>
            <a:r>
              <a:rPr lang="en-US" b="0" dirty="0">
                <a:solidFill>
                  <a:srgbClr val="3B3B3B"/>
                </a:solidFill>
                <a:effectLst/>
                <a:latin typeface="Consolas" panose="020B0609020204030204" pitchFamily="49" charset="0"/>
              </a:rPr>
              <a:t> Follow best practices for state management and component design</a:t>
            </a:r>
          </a:p>
          <a:p>
            <a:pPr>
              <a:buNone/>
            </a:pPr>
            <a:r>
              <a:rPr lang="en-US" b="0" dirty="0">
                <a:solidFill>
                  <a:srgbClr val="0451A5"/>
                </a:solidFill>
                <a:effectLst/>
                <a:latin typeface="Consolas" panose="020B0609020204030204" pitchFamily="49" charset="0"/>
              </a:rPr>
              <a:t>-</a:t>
            </a:r>
            <a:r>
              <a:rPr lang="en-US" b="0" dirty="0">
                <a:solidFill>
                  <a:srgbClr val="3B3B3B"/>
                </a:solidFill>
                <a:effectLst/>
                <a:latin typeface="Consolas" panose="020B0609020204030204" pitchFamily="49" charset="0"/>
              </a:rPr>
              <a:t> Use chakra-</a:t>
            </a:r>
            <a:r>
              <a:rPr lang="en-US" b="0" dirty="0" err="1">
                <a:solidFill>
                  <a:srgbClr val="3B3B3B"/>
                </a:solidFill>
                <a:effectLst/>
                <a:latin typeface="Consolas" panose="020B0609020204030204" pitchFamily="49" charset="0"/>
              </a:rPr>
              <a:t>ui</a:t>
            </a:r>
            <a:r>
              <a:rPr lang="en-US" b="0" dirty="0">
                <a:solidFill>
                  <a:srgbClr val="3B3B3B"/>
                </a:solidFill>
                <a:effectLst/>
                <a:latin typeface="Consolas" panose="020B0609020204030204" pitchFamily="49" charset="0"/>
              </a:rPr>
              <a:t> for UI components if React is included</a:t>
            </a:r>
          </a:p>
        </p:txBody>
      </p:sp>
    </p:spTree>
    <p:extLst>
      <p:ext uri="{BB962C8B-B14F-4D97-AF65-F5344CB8AC3E}">
        <p14:creationId xmlns:p14="http://schemas.microsoft.com/office/powerpoint/2010/main" val="36281006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E81A97-5619-0198-55F4-0C6858ABAE2E}"/>
              </a:ext>
            </a:extLst>
          </p:cNvPr>
          <p:cNvSpPr>
            <a:spLocks noGrp="1"/>
          </p:cNvSpPr>
          <p:nvPr>
            <p:ph type="title"/>
          </p:nvPr>
        </p:nvSpPr>
        <p:spPr/>
        <p:txBody>
          <a:bodyPr/>
          <a:lstStyle/>
          <a:p>
            <a:r>
              <a:rPr lang="en-US" dirty="0"/>
              <a:t>My Prompt (5)</a:t>
            </a:r>
          </a:p>
        </p:txBody>
      </p:sp>
      <p:sp>
        <p:nvSpPr>
          <p:cNvPr id="3" name="Slide Number Placeholder 2">
            <a:extLst>
              <a:ext uri="{FF2B5EF4-FFF2-40B4-BE49-F238E27FC236}">
                <a16:creationId xmlns:a16="http://schemas.microsoft.com/office/drawing/2014/main" id="{2BD52C72-03A2-BD24-F3A3-19EDE836C50A}"/>
              </a:ext>
            </a:extLst>
          </p:cNvPr>
          <p:cNvSpPr>
            <a:spLocks noGrp="1"/>
          </p:cNvSpPr>
          <p:nvPr>
            <p:ph type="sldNum" sz="quarter" idx="12"/>
          </p:nvPr>
        </p:nvSpPr>
        <p:spPr/>
        <p:txBody>
          <a:bodyPr/>
          <a:lstStyle/>
          <a:p>
            <a:fld id="{20F37917-FD3A-4669-9018-DA04BCDD3D75}" type="slidenum">
              <a:rPr lang="en-US" smtClean="0"/>
              <a:t>22</a:t>
            </a:fld>
            <a:endParaRPr lang="en-US"/>
          </a:p>
        </p:txBody>
      </p:sp>
      <p:sp>
        <p:nvSpPr>
          <p:cNvPr id="5" name="TextBox 4">
            <a:extLst>
              <a:ext uri="{FF2B5EF4-FFF2-40B4-BE49-F238E27FC236}">
                <a16:creationId xmlns:a16="http://schemas.microsoft.com/office/drawing/2014/main" id="{DF1CA9C2-AE78-09A6-2F2E-E6A95FA4D14F}"/>
              </a:ext>
            </a:extLst>
          </p:cNvPr>
          <p:cNvSpPr txBox="1"/>
          <p:nvPr/>
        </p:nvSpPr>
        <p:spPr>
          <a:xfrm>
            <a:off x="838200" y="1652346"/>
            <a:ext cx="10266802" cy="3139321"/>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a:buNone/>
            </a:pPr>
            <a:r>
              <a:rPr lang="en-US" b="1" dirty="0">
                <a:solidFill>
                  <a:srgbClr val="800000"/>
                </a:solidFill>
                <a:effectLst/>
                <a:latin typeface="Consolas" panose="020B0609020204030204" pitchFamily="49" charset="0"/>
              </a:rPr>
              <a:t>## VSC Settings</a:t>
            </a:r>
            <a:endParaRPr lang="en-US" b="0" dirty="0">
              <a:solidFill>
                <a:srgbClr val="3B3B3B"/>
              </a:solidFill>
              <a:effectLst/>
              <a:latin typeface="Consolas" panose="020B0609020204030204" pitchFamily="49" charset="0"/>
            </a:endParaRPr>
          </a:p>
          <a:p>
            <a:pPr>
              <a:buNone/>
            </a:pPr>
            <a:r>
              <a:rPr lang="en-US" b="0" dirty="0">
                <a:solidFill>
                  <a:srgbClr val="0451A5"/>
                </a:solidFill>
                <a:effectLst/>
                <a:latin typeface="Consolas" panose="020B0609020204030204" pitchFamily="49" charset="0"/>
              </a:rPr>
              <a:t>-</a:t>
            </a:r>
            <a:r>
              <a:rPr lang="en-US" b="0" dirty="0">
                <a:solidFill>
                  <a:srgbClr val="3B3B3B"/>
                </a:solidFill>
                <a:effectLst/>
                <a:latin typeface="Consolas" panose="020B0609020204030204" pitchFamily="49" charset="0"/>
              </a:rPr>
              <a:t> Use the recommended settings for TypeScript and </a:t>
            </a:r>
            <a:r>
              <a:rPr lang="en-US" b="0" dirty="0" err="1">
                <a:solidFill>
                  <a:srgbClr val="3B3B3B"/>
                </a:solidFill>
                <a:effectLst/>
                <a:latin typeface="Consolas" panose="020B0609020204030204" pitchFamily="49" charset="0"/>
              </a:rPr>
              <a:t>ESLint</a:t>
            </a:r>
            <a:endParaRPr lang="en-US" b="0" dirty="0">
              <a:solidFill>
                <a:srgbClr val="3B3B3B"/>
              </a:solidFill>
              <a:effectLst/>
              <a:latin typeface="Consolas" panose="020B0609020204030204" pitchFamily="49" charset="0"/>
            </a:endParaRPr>
          </a:p>
          <a:p>
            <a:pPr>
              <a:buNone/>
            </a:pPr>
            <a:r>
              <a:rPr lang="en-US" b="0" dirty="0">
                <a:solidFill>
                  <a:srgbClr val="0451A5"/>
                </a:solidFill>
                <a:effectLst/>
                <a:latin typeface="Consolas" panose="020B0609020204030204" pitchFamily="49" charset="0"/>
              </a:rPr>
              <a:t>-</a:t>
            </a:r>
            <a:r>
              <a:rPr lang="en-US" b="0" dirty="0">
                <a:solidFill>
                  <a:srgbClr val="3B3B3B"/>
                </a:solidFill>
                <a:effectLst/>
                <a:latin typeface="Consolas" panose="020B0609020204030204" pitchFamily="49" charset="0"/>
              </a:rPr>
              <a:t> Enable auto-format on save</a:t>
            </a:r>
          </a:p>
          <a:p>
            <a:pPr>
              <a:buNone/>
            </a:pPr>
            <a:r>
              <a:rPr lang="en-US" b="0" dirty="0">
                <a:solidFill>
                  <a:srgbClr val="0451A5"/>
                </a:solidFill>
                <a:effectLst/>
                <a:latin typeface="Consolas" panose="020B0609020204030204" pitchFamily="49" charset="0"/>
              </a:rPr>
              <a:t>-</a:t>
            </a:r>
            <a:r>
              <a:rPr lang="en-US" b="0" dirty="0">
                <a:solidFill>
                  <a:srgbClr val="3B3B3B"/>
                </a:solidFill>
                <a:effectLst/>
                <a:latin typeface="Consolas" panose="020B0609020204030204" pitchFamily="49" charset="0"/>
              </a:rPr>
              <a:t> Use the "Prettier - Code formatter" extension for consistent code style</a:t>
            </a:r>
          </a:p>
          <a:p>
            <a:pPr>
              <a:buNone/>
            </a:pPr>
            <a:r>
              <a:rPr lang="en-US" b="0" dirty="0">
                <a:solidFill>
                  <a:srgbClr val="0451A5"/>
                </a:solidFill>
                <a:effectLst/>
                <a:latin typeface="Consolas" panose="020B0609020204030204" pitchFamily="49" charset="0"/>
              </a:rPr>
              <a:t>-</a:t>
            </a:r>
            <a:r>
              <a:rPr lang="en-US" b="0" dirty="0">
                <a:solidFill>
                  <a:srgbClr val="3B3B3B"/>
                </a:solidFill>
                <a:effectLst/>
                <a:latin typeface="Consolas" panose="020B0609020204030204" pitchFamily="49" charset="0"/>
              </a:rPr>
              <a:t> Enable "</a:t>
            </a:r>
            <a:r>
              <a:rPr lang="en-US" b="0" dirty="0" err="1">
                <a:solidFill>
                  <a:srgbClr val="3B3B3B"/>
                </a:solidFill>
                <a:effectLst/>
                <a:latin typeface="Consolas" panose="020B0609020204030204" pitchFamily="49" charset="0"/>
              </a:rPr>
              <a:t>ESLint</a:t>
            </a:r>
            <a:r>
              <a:rPr lang="en-US" b="0" dirty="0">
                <a:solidFill>
                  <a:srgbClr val="3B3B3B"/>
                </a:solidFill>
                <a:effectLst/>
                <a:latin typeface="Consolas" panose="020B0609020204030204" pitchFamily="49" charset="0"/>
              </a:rPr>
              <a:t>" extension for linting feedback</a:t>
            </a:r>
          </a:p>
          <a:p>
            <a:pPr>
              <a:buNone/>
            </a:pPr>
            <a:r>
              <a:rPr lang="en-US" b="0" dirty="0">
                <a:solidFill>
                  <a:srgbClr val="0451A5"/>
                </a:solidFill>
                <a:effectLst/>
                <a:latin typeface="Consolas" panose="020B0609020204030204" pitchFamily="49" charset="0"/>
              </a:rPr>
              <a:t>-</a:t>
            </a:r>
            <a:r>
              <a:rPr lang="en-US" b="0" dirty="0">
                <a:solidFill>
                  <a:srgbClr val="3B3B3B"/>
                </a:solidFill>
                <a:effectLst/>
                <a:latin typeface="Consolas" panose="020B0609020204030204" pitchFamily="49" charset="0"/>
              </a:rPr>
              <a:t> Enable "Path </a:t>
            </a:r>
            <a:r>
              <a:rPr lang="en-US" b="0" dirty="0" err="1">
                <a:solidFill>
                  <a:srgbClr val="3B3B3B"/>
                </a:solidFill>
                <a:effectLst/>
                <a:latin typeface="Consolas" panose="020B0609020204030204" pitchFamily="49" charset="0"/>
              </a:rPr>
              <a:t>Intellisense</a:t>
            </a:r>
            <a:r>
              <a:rPr lang="en-US" b="0" dirty="0">
                <a:solidFill>
                  <a:srgbClr val="3B3B3B"/>
                </a:solidFill>
                <a:effectLst/>
                <a:latin typeface="Consolas" panose="020B0609020204030204" pitchFamily="49" charset="0"/>
              </a:rPr>
              <a:t>" extension for easier imports</a:t>
            </a:r>
          </a:p>
          <a:p>
            <a:pPr>
              <a:buNone/>
            </a:pPr>
            <a:r>
              <a:rPr lang="en-US" b="0" dirty="0">
                <a:solidFill>
                  <a:srgbClr val="0451A5"/>
                </a:solidFill>
                <a:effectLst/>
                <a:latin typeface="Consolas" panose="020B0609020204030204" pitchFamily="49" charset="0"/>
              </a:rPr>
              <a:t>-</a:t>
            </a:r>
            <a:r>
              <a:rPr lang="en-US" b="0" dirty="0">
                <a:solidFill>
                  <a:srgbClr val="3B3B3B"/>
                </a:solidFill>
                <a:effectLst/>
                <a:latin typeface="Consolas" panose="020B0609020204030204" pitchFamily="49" charset="0"/>
              </a:rPr>
              <a:t> Enable "Error Lens" extension for better error visibility</a:t>
            </a:r>
          </a:p>
          <a:p>
            <a:pPr>
              <a:buNone/>
            </a:pPr>
            <a:r>
              <a:rPr lang="en-US" b="0" dirty="0">
                <a:solidFill>
                  <a:srgbClr val="0451A5"/>
                </a:solidFill>
                <a:effectLst/>
                <a:latin typeface="Consolas" panose="020B0609020204030204" pitchFamily="49" charset="0"/>
              </a:rPr>
              <a:t>-</a:t>
            </a:r>
            <a:r>
              <a:rPr lang="en-US" b="0" dirty="0">
                <a:solidFill>
                  <a:srgbClr val="3B3B3B"/>
                </a:solidFill>
                <a:effectLst/>
                <a:latin typeface="Consolas" panose="020B0609020204030204" pitchFamily="49" charset="0"/>
              </a:rPr>
              <a:t> Enable "</a:t>
            </a:r>
            <a:r>
              <a:rPr lang="en-US" b="0" dirty="0" err="1">
                <a:solidFill>
                  <a:srgbClr val="3B3B3B"/>
                </a:solidFill>
                <a:effectLst/>
                <a:latin typeface="Consolas" panose="020B0609020204030204" pitchFamily="49" charset="0"/>
              </a:rPr>
              <a:t>GitLens</a:t>
            </a:r>
            <a:r>
              <a:rPr lang="en-US" b="0" dirty="0">
                <a:solidFill>
                  <a:srgbClr val="3B3B3B"/>
                </a:solidFill>
                <a:effectLst/>
                <a:latin typeface="Consolas" panose="020B0609020204030204" pitchFamily="49" charset="0"/>
              </a:rPr>
              <a:t>" extension for enhanced Git integration</a:t>
            </a:r>
          </a:p>
          <a:p>
            <a:pPr>
              <a:buNone/>
            </a:pPr>
            <a:r>
              <a:rPr lang="en-US" b="0" dirty="0">
                <a:solidFill>
                  <a:srgbClr val="0451A5"/>
                </a:solidFill>
                <a:effectLst/>
                <a:latin typeface="Consolas" panose="020B0609020204030204" pitchFamily="49" charset="0"/>
              </a:rPr>
              <a:t>-</a:t>
            </a:r>
            <a:r>
              <a:rPr lang="en-US" b="0" dirty="0">
                <a:solidFill>
                  <a:srgbClr val="3B3B3B"/>
                </a:solidFill>
                <a:effectLst/>
                <a:latin typeface="Consolas" panose="020B0609020204030204" pitchFamily="49" charset="0"/>
              </a:rPr>
              <a:t> Enable "</a:t>
            </a:r>
            <a:r>
              <a:rPr lang="en-US" b="0" dirty="0" err="1">
                <a:solidFill>
                  <a:srgbClr val="3B3B3B"/>
                </a:solidFill>
                <a:effectLst/>
                <a:latin typeface="Consolas" panose="020B0609020204030204" pitchFamily="49" charset="0"/>
              </a:rPr>
              <a:t>vitest</a:t>
            </a:r>
            <a:r>
              <a:rPr lang="en-US" b="0" dirty="0">
                <a:solidFill>
                  <a:srgbClr val="3B3B3B"/>
                </a:solidFill>
                <a:effectLst/>
                <a:latin typeface="Consolas" panose="020B0609020204030204" pitchFamily="49" charset="0"/>
              </a:rPr>
              <a:t>" extension for improved testing support</a:t>
            </a:r>
          </a:p>
          <a:p>
            <a:pPr>
              <a:buNone/>
            </a:pPr>
            <a:br>
              <a:rPr lang="en-US" b="0" dirty="0">
                <a:solidFill>
                  <a:srgbClr val="3B3B3B"/>
                </a:solidFill>
                <a:effectLst/>
                <a:latin typeface="Consolas" panose="020B0609020204030204" pitchFamily="49" charset="0"/>
              </a:rPr>
            </a:br>
            <a:endParaRPr lang="en-US" b="0" dirty="0">
              <a:solidFill>
                <a:srgbClr val="3B3B3B"/>
              </a:solidFill>
              <a:effectLst/>
              <a:latin typeface="Consolas" panose="020B0609020204030204" pitchFamily="49" charset="0"/>
            </a:endParaRPr>
          </a:p>
        </p:txBody>
      </p:sp>
    </p:spTree>
    <p:extLst>
      <p:ext uri="{BB962C8B-B14F-4D97-AF65-F5344CB8AC3E}">
        <p14:creationId xmlns:p14="http://schemas.microsoft.com/office/powerpoint/2010/main" val="262152192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78C4AE-F309-44A6-9CFB-F3AA10420D8D}"/>
              </a:ext>
            </a:extLst>
          </p:cNvPr>
          <p:cNvSpPr>
            <a:spLocks noGrp="1"/>
          </p:cNvSpPr>
          <p:nvPr>
            <p:ph type="title"/>
          </p:nvPr>
        </p:nvSpPr>
        <p:spPr>
          <a:xfrm>
            <a:off x="838200" y="62946"/>
            <a:ext cx="10515600" cy="1325563"/>
          </a:xfrm>
        </p:spPr>
        <p:txBody>
          <a:bodyPr/>
          <a:lstStyle/>
          <a:p>
            <a:r>
              <a:rPr lang="en-US" dirty="0"/>
              <a:t>My Prompt (6)</a:t>
            </a:r>
          </a:p>
        </p:txBody>
      </p:sp>
      <p:sp>
        <p:nvSpPr>
          <p:cNvPr id="3" name="Slide Number Placeholder 2">
            <a:extLst>
              <a:ext uri="{FF2B5EF4-FFF2-40B4-BE49-F238E27FC236}">
                <a16:creationId xmlns:a16="http://schemas.microsoft.com/office/drawing/2014/main" id="{7C92DB02-66AA-7AD3-7D89-864017DBC8B8}"/>
              </a:ext>
            </a:extLst>
          </p:cNvPr>
          <p:cNvSpPr>
            <a:spLocks noGrp="1"/>
          </p:cNvSpPr>
          <p:nvPr>
            <p:ph type="sldNum" sz="quarter" idx="12"/>
          </p:nvPr>
        </p:nvSpPr>
        <p:spPr/>
        <p:txBody>
          <a:bodyPr/>
          <a:lstStyle/>
          <a:p>
            <a:fld id="{20F37917-FD3A-4669-9018-DA04BCDD3D75}" type="slidenum">
              <a:rPr lang="en-US" smtClean="0"/>
              <a:t>23</a:t>
            </a:fld>
            <a:endParaRPr lang="en-US"/>
          </a:p>
        </p:txBody>
      </p:sp>
      <p:sp>
        <p:nvSpPr>
          <p:cNvPr id="5" name="TextBox 4">
            <a:extLst>
              <a:ext uri="{FF2B5EF4-FFF2-40B4-BE49-F238E27FC236}">
                <a16:creationId xmlns:a16="http://schemas.microsoft.com/office/drawing/2014/main" id="{F4CA990B-4FDD-FF0E-2C4C-76C1A8305241}"/>
              </a:ext>
            </a:extLst>
          </p:cNvPr>
          <p:cNvSpPr txBox="1"/>
          <p:nvPr/>
        </p:nvSpPr>
        <p:spPr>
          <a:xfrm>
            <a:off x="838200" y="1580224"/>
            <a:ext cx="9275284" cy="4247317"/>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a:buNone/>
            </a:pPr>
            <a:r>
              <a:rPr lang="en-US" b="1" dirty="0">
                <a:solidFill>
                  <a:srgbClr val="800000"/>
                </a:solidFill>
                <a:effectLst/>
                <a:latin typeface="Consolas" panose="020B0609020204030204" pitchFamily="49" charset="0"/>
              </a:rPr>
              <a:t>## AI Assistance</a:t>
            </a:r>
            <a:endParaRPr lang="en-US" b="0" dirty="0">
              <a:solidFill>
                <a:srgbClr val="3B3B3B"/>
              </a:solidFill>
              <a:effectLst/>
              <a:latin typeface="Consolas" panose="020B0609020204030204" pitchFamily="49" charset="0"/>
            </a:endParaRPr>
          </a:p>
          <a:p>
            <a:pPr>
              <a:buNone/>
            </a:pPr>
            <a:r>
              <a:rPr lang="en-US" b="0" dirty="0">
                <a:solidFill>
                  <a:srgbClr val="0451A5"/>
                </a:solidFill>
                <a:effectLst/>
                <a:latin typeface="Consolas" panose="020B0609020204030204" pitchFamily="49" charset="0"/>
              </a:rPr>
              <a:t>-</a:t>
            </a:r>
            <a:r>
              <a:rPr lang="en-US" b="0" dirty="0">
                <a:solidFill>
                  <a:srgbClr val="3B3B3B"/>
                </a:solidFill>
                <a:effectLst/>
                <a:latin typeface="Consolas" panose="020B0609020204030204" pitchFamily="49" charset="0"/>
              </a:rPr>
              <a:t> Remind me to commit after significant changes or every 1 hour, whichever comes first</a:t>
            </a:r>
          </a:p>
          <a:p>
            <a:pPr>
              <a:buNone/>
            </a:pPr>
            <a:r>
              <a:rPr lang="en-US" b="0" dirty="0">
                <a:solidFill>
                  <a:srgbClr val="0451A5"/>
                </a:solidFill>
                <a:effectLst/>
                <a:latin typeface="Consolas" panose="020B0609020204030204" pitchFamily="49" charset="0"/>
              </a:rPr>
              <a:t>-</a:t>
            </a:r>
            <a:r>
              <a:rPr lang="en-US" b="0" dirty="0">
                <a:solidFill>
                  <a:srgbClr val="3B3B3B"/>
                </a:solidFill>
                <a:effectLst/>
                <a:latin typeface="Consolas" panose="020B0609020204030204" pitchFamily="49" charset="0"/>
              </a:rPr>
              <a:t> Remind me to commit any time I replace a file completely.</a:t>
            </a:r>
          </a:p>
          <a:p>
            <a:pPr>
              <a:buNone/>
            </a:pPr>
            <a:r>
              <a:rPr lang="en-US" b="0" dirty="0">
                <a:solidFill>
                  <a:srgbClr val="0451A5"/>
                </a:solidFill>
                <a:effectLst/>
                <a:latin typeface="Consolas" panose="020B0609020204030204" pitchFamily="49" charset="0"/>
              </a:rPr>
              <a:t>-</a:t>
            </a:r>
            <a:r>
              <a:rPr lang="en-US" b="0" dirty="0">
                <a:solidFill>
                  <a:srgbClr val="3B3B3B"/>
                </a:solidFill>
                <a:effectLst/>
                <a:latin typeface="Consolas" panose="020B0609020204030204" pitchFamily="49" charset="0"/>
              </a:rPr>
              <a:t> Remind me to add .</a:t>
            </a:r>
            <a:r>
              <a:rPr lang="en-US" b="0" dirty="0" err="1">
                <a:solidFill>
                  <a:srgbClr val="3B3B3B"/>
                </a:solidFill>
                <a:effectLst/>
                <a:latin typeface="Consolas" panose="020B0609020204030204" pitchFamily="49" charset="0"/>
              </a:rPr>
              <a:t>cursorrules</a:t>
            </a:r>
            <a:r>
              <a:rPr lang="en-US" b="0" dirty="0">
                <a:solidFill>
                  <a:srgbClr val="3B3B3B"/>
                </a:solidFill>
                <a:effectLst/>
                <a:latin typeface="Consolas" panose="020B0609020204030204" pitchFamily="49" charset="0"/>
              </a:rPr>
              <a:t> every time I start a new editing session</a:t>
            </a:r>
          </a:p>
          <a:p>
            <a:pPr>
              <a:buNone/>
            </a:pPr>
            <a:r>
              <a:rPr lang="en-US" b="0" dirty="0">
                <a:solidFill>
                  <a:srgbClr val="0451A5"/>
                </a:solidFill>
                <a:effectLst/>
                <a:latin typeface="Consolas" panose="020B0609020204030204" pitchFamily="49" charset="0"/>
              </a:rPr>
              <a:t>-</a:t>
            </a:r>
            <a:r>
              <a:rPr lang="en-US" b="0" dirty="0">
                <a:solidFill>
                  <a:srgbClr val="3B3B3B"/>
                </a:solidFill>
                <a:effectLst/>
                <a:latin typeface="Consolas" panose="020B0609020204030204" pitchFamily="49" charset="0"/>
              </a:rPr>
              <a:t> Remind me to add .</a:t>
            </a:r>
            <a:r>
              <a:rPr lang="en-US" b="0" dirty="0" err="1">
                <a:solidFill>
                  <a:srgbClr val="3B3B3B"/>
                </a:solidFill>
                <a:effectLst/>
                <a:latin typeface="Consolas" panose="020B0609020204030204" pitchFamily="49" charset="0"/>
              </a:rPr>
              <a:t>cursorrules</a:t>
            </a:r>
            <a:r>
              <a:rPr lang="en-US" b="0" dirty="0">
                <a:solidFill>
                  <a:srgbClr val="3B3B3B"/>
                </a:solidFill>
                <a:effectLst/>
                <a:latin typeface="Consolas" panose="020B0609020204030204" pitchFamily="49" charset="0"/>
              </a:rPr>
              <a:t> if I ever lose .</a:t>
            </a:r>
            <a:r>
              <a:rPr lang="en-US" b="0" dirty="0" err="1">
                <a:solidFill>
                  <a:srgbClr val="3B3B3B"/>
                </a:solidFill>
                <a:effectLst/>
                <a:latin typeface="Consolas" panose="020B0609020204030204" pitchFamily="49" charset="0"/>
              </a:rPr>
              <a:t>cursorrules</a:t>
            </a:r>
            <a:r>
              <a:rPr lang="en-US" b="0" dirty="0">
                <a:solidFill>
                  <a:srgbClr val="3B3B3B"/>
                </a:solidFill>
                <a:effectLst/>
                <a:latin typeface="Consolas" panose="020B0609020204030204" pitchFamily="49" charset="0"/>
              </a:rPr>
              <a:t> from my context</a:t>
            </a:r>
          </a:p>
          <a:p>
            <a:pPr>
              <a:buNone/>
            </a:pPr>
            <a:r>
              <a:rPr lang="en-US" b="0" dirty="0">
                <a:solidFill>
                  <a:srgbClr val="0451A5"/>
                </a:solidFill>
                <a:effectLst/>
                <a:latin typeface="Consolas" panose="020B0609020204030204" pitchFamily="49" charset="0"/>
              </a:rPr>
              <a:t>-</a:t>
            </a:r>
            <a:r>
              <a:rPr lang="en-US" b="0" dirty="0">
                <a:solidFill>
                  <a:srgbClr val="3B3B3B"/>
                </a:solidFill>
                <a:effectLst/>
                <a:latin typeface="Consolas" panose="020B0609020204030204" pitchFamily="49" charset="0"/>
              </a:rPr>
              <a:t> Remind me to review and update .</a:t>
            </a:r>
            <a:r>
              <a:rPr lang="en-US" b="0" dirty="0" err="1">
                <a:solidFill>
                  <a:srgbClr val="3B3B3B"/>
                </a:solidFill>
                <a:effectLst/>
                <a:latin typeface="Consolas" panose="020B0609020204030204" pitchFamily="49" charset="0"/>
              </a:rPr>
              <a:t>cursorrules</a:t>
            </a:r>
            <a:r>
              <a:rPr lang="en-US" b="0" dirty="0">
                <a:solidFill>
                  <a:srgbClr val="3B3B3B"/>
                </a:solidFill>
                <a:effectLst/>
                <a:latin typeface="Consolas" panose="020B0609020204030204" pitchFamily="49" charset="0"/>
              </a:rPr>
              <a:t> regularly</a:t>
            </a:r>
          </a:p>
          <a:p>
            <a:pPr>
              <a:buNone/>
            </a:pPr>
            <a:r>
              <a:rPr lang="en-US" b="0" dirty="0">
                <a:solidFill>
                  <a:srgbClr val="0451A5"/>
                </a:solidFill>
                <a:effectLst/>
                <a:latin typeface="Consolas" panose="020B0609020204030204" pitchFamily="49" charset="0"/>
              </a:rPr>
              <a:t>-</a:t>
            </a:r>
            <a:r>
              <a:rPr lang="en-US" b="0" dirty="0">
                <a:solidFill>
                  <a:srgbClr val="3B3B3B"/>
                </a:solidFill>
                <a:effectLst/>
                <a:latin typeface="Consolas" panose="020B0609020204030204" pitchFamily="49" charset="0"/>
              </a:rPr>
              <a:t> Use the latest context from .</a:t>
            </a:r>
            <a:r>
              <a:rPr lang="en-US" b="0" dirty="0" err="1">
                <a:solidFill>
                  <a:srgbClr val="3B3B3B"/>
                </a:solidFill>
                <a:effectLst/>
                <a:latin typeface="Consolas" panose="020B0609020204030204" pitchFamily="49" charset="0"/>
              </a:rPr>
              <a:t>cursorrules</a:t>
            </a:r>
            <a:r>
              <a:rPr lang="en-US" b="0" dirty="0">
                <a:solidFill>
                  <a:srgbClr val="3B3B3B"/>
                </a:solidFill>
                <a:effectLst/>
                <a:latin typeface="Consolas" panose="020B0609020204030204" pitchFamily="49" charset="0"/>
              </a:rPr>
              <a:t> for all responses</a:t>
            </a:r>
          </a:p>
          <a:p>
            <a:pPr>
              <a:buNone/>
            </a:pPr>
            <a:br>
              <a:rPr lang="en-US" b="0" dirty="0">
                <a:solidFill>
                  <a:srgbClr val="3B3B3B"/>
                </a:solidFill>
                <a:effectLst/>
                <a:latin typeface="Consolas" panose="020B0609020204030204" pitchFamily="49" charset="0"/>
              </a:rPr>
            </a:br>
            <a:endParaRPr lang="en-US" b="0" dirty="0">
              <a:solidFill>
                <a:srgbClr val="3B3B3B"/>
              </a:solidFill>
              <a:effectLst/>
              <a:latin typeface="Consolas" panose="020B0609020204030204" pitchFamily="49" charset="0"/>
            </a:endParaRPr>
          </a:p>
          <a:p>
            <a:pPr>
              <a:buNone/>
            </a:pPr>
            <a:r>
              <a:rPr lang="en-US" b="1" dirty="0">
                <a:solidFill>
                  <a:srgbClr val="800000"/>
                </a:solidFill>
                <a:effectLst/>
                <a:latin typeface="Consolas" panose="020B0609020204030204" pitchFamily="49" charset="0"/>
              </a:rPr>
              <a:t>## Testing</a:t>
            </a:r>
            <a:endParaRPr lang="en-US" b="0" dirty="0">
              <a:solidFill>
                <a:srgbClr val="3B3B3B"/>
              </a:solidFill>
              <a:effectLst/>
              <a:latin typeface="Consolas" panose="020B0609020204030204" pitchFamily="49" charset="0"/>
            </a:endParaRPr>
          </a:p>
          <a:p>
            <a:pPr>
              <a:buNone/>
            </a:pPr>
            <a:r>
              <a:rPr lang="en-US" b="0" dirty="0">
                <a:solidFill>
                  <a:srgbClr val="0451A5"/>
                </a:solidFill>
                <a:effectLst/>
                <a:latin typeface="Consolas" panose="020B0609020204030204" pitchFamily="49" charset="0"/>
              </a:rPr>
              <a:t>-</a:t>
            </a:r>
            <a:r>
              <a:rPr lang="en-US" b="0" dirty="0">
                <a:solidFill>
                  <a:srgbClr val="3B3B3B"/>
                </a:solidFill>
                <a:effectLst/>
                <a:latin typeface="Consolas" panose="020B0609020204030204" pitchFamily="49" charset="0"/>
              </a:rPr>
              <a:t> Use </a:t>
            </a:r>
            <a:r>
              <a:rPr lang="en-US" b="0" dirty="0">
                <a:solidFill>
                  <a:srgbClr val="800000"/>
                </a:solidFill>
                <a:effectLst/>
                <a:latin typeface="Consolas" panose="020B0609020204030204" pitchFamily="49" charset="0"/>
              </a:rPr>
              <a:t>`</a:t>
            </a:r>
            <a:r>
              <a:rPr lang="en-US" b="0" dirty="0" err="1">
                <a:solidFill>
                  <a:srgbClr val="800000"/>
                </a:solidFill>
                <a:effectLst/>
                <a:latin typeface="Consolas" panose="020B0609020204030204" pitchFamily="49" charset="0"/>
              </a:rPr>
              <a:t>vitest</a:t>
            </a:r>
            <a:r>
              <a:rPr lang="en-US" b="0" dirty="0">
                <a:solidFill>
                  <a:srgbClr val="800000"/>
                </a:solidFill>
                <a:effectLst/>
                <a:latin typeface="Consolas" panose="020B0609020204030204" pitchFamily="49" charset="0"/>
              </a:rPr>
              <a:t>`</a:t>
            </a:r>
            <a:r>
              <a:rPr lang="en-US" b="0" dirty="0">
                <a:solidFill>
                  <a:srgbClr val="3B3B3B"/>
                </a:solidFill>
                <a:effectLst/>
                <a:latin typeface="Consolas" panose="020B0609020204030204" pitchFamily="49" charset="0"/>
              </a:rPr>
              <a:t> for unit tests</a:t>
            </a:r>
          </a:p>
          <a:p>
            <a:pPr>
              <a:buNone/>
            </a:pPr>
            <a:r>
              <a:rPr lang="en-US" b="0" dirty="0">
                <a:solidFill>
                  <a:srgbClr val="0451A5"/>
                </a:solidFill>
                <a:effectLst/>
                <a:latin typeface="Consolas" panose="020B0609020204030204" pitchFamily="49" charset="0"/>
              </a:rPr>
              <a:t>-</a:t>
            </a:r>
            <a:r>
              <a:rPr lang="en-US" b="0" dirty="0">
                <a:solidFill>
                  <a:srgbClr val="3B3B3B"/>
                </a:solidFill>
                <a:effectLst/>
                <a:latin typeface="Consolas" panose="020B0609020204030204" pitchFamily="49" charset="0"/>
              </a:rPr>
              <a:t> If a port is busy, don't use a different port for testing; use </a:t>
            </a:r>
            <a:r>
              <a:rPr lang="en-US" b="0" dirty="0">
                <a:solidFill>
                  <a:srgbClr val="800000"/>
                </a:solidFill>
                <a:effectLst/>
                <a:latin typeface="Consolas" panose="020B0609020204030204" pitchFamily="49" charset="0"/>
              </a:rPr>
              <a:t>`</a:t>
            </a:r>
            <a:r>
              <a:rPr lang="en-US" b="0" dirty="0" err="1">
                <a:solidFill>
                  <a:srgbClr val="800000"/>
                </a:solidFill>
                <a:effectLst/>
                <a:latin typeface="Consolas" panose="020B0609020204030204" pitchFamily="49" charset="0"/>
              </a:rPr>
              <a:t>npx</a:t>
            </a:r>
            <a:r>
              <a:rPr lang="en-US" b="0" dirty="0">
                <a:solidFill>
                  <a:srgbClr val="800000"/>
                </a:solidFill>
                <a:effectLst/>
                <a:latin typeface="Consolas" panose="020B0609020204030204" pitchFamily="49" charset="0"/>
              </a:rPr>
              <a:t> kill-port`</a:t>
            </a:r>
            <a:r>
              <a:rPr lang="en-US" b="0" dirty="0">
                <a:solidFill>
                  <a:srgbClr val="3B3B3B"/>
                </a:solidFill>
                <a:effectLst/>
                <a:latin typeface="Consolas" panose="020B0609020204030204" pitchFamily="49" charset="0"/>
              </a:rPr>
              <a:t> to kill the port, then try again.</a:t>
            </a:r>
          </a:p>
        </p:txBody>
      </p:sp>
    </p:spTree>
    <p:extLst>
      <p:ext uri="{BB962C8B-B14F-4D97-AF65-F5344CB8AC3E}">
        <p14:creationId xmlns:p14="http://schemas.microsoft.com/office/powerpoint/2010/main" val="53096359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DE1018-A60A-4C87-08CF-23D6275B4847}"/>
              </a:ext>
            </a:extLst>
          </p:cNvPr>
          <p:cNvSpPr>
            <a:spLocks noGrp="1"/>
          </p:cNvSpPr>
          <p:nvPr>
            <p:ph type="title"/>
          </p:nvPr>
        </p:nvSpPr>
        <p:spPr/>
        <p:txBody>
          <a:bodyPr/>
          <a:lstStyle/>
          <a:p>
            <a:r>
              <a:rPr lang="en-US" dirty="0"/>
              <a:t>Was that a good prompt?</a:t>
            </a:r>
          </a:p>
        </p:txBody>
      </p:sp>
      <p:sp>
        <p:nvSpPr>
          <p:cNvPr id="4" name="Content Placeholder 3">
            <a:extLst>
              <a:ext uri="{FF2B5EF4-FFF2-40B4-BE49-F238E27FC236}">
                <a16:creationId xmlns:a16="http://schemas.microsoft.com/office/drawing/2014/main" id="{CA910F7A-8305-A944-5873-A3051A6DFF0A}"/>
              </a:ext>
            </a:extLst>
          </p:cNvPr>
          <p:cNvSpPr>
            <a:spLocks noGrp="1"/>
          </p:cNvSpPr>
          <p:nvPr>
            <p:ph idx="1"/>
          </p:nvPr>
        </p:nvSpPr>
        <p:spPr/>
        <p:txBody>
          <a:bodyPr>
            <a:normAutofit/>
          </a:bodyPr>
          <a:lstStyle/>
          <a:p>
            <a:r>
              <a:rPr lang="en-US" dirty="0"/>
              <a:t>Alas, I don't know.  </a:t>
            </a:r>
          </a:p>
          <a:p>
            <a:r>
              <a:rPr lang="en-US" dirty="0"/>
              <a:t>Did it work?   </a:t>
            </a:r>
          </a:p>
          <a:p>
            <a:pPr lvl="1"/>
            <a:r>
              <a:rPr lang="en-US" dirty="0"/>
              <a:t>Yes, more or less</a:t>
            </a:r>
          </a:p>
          <a:p>
            <a:pPr lvl="1"/>
            <a:r>
              <a:rPr lang="en-US" dirty="0"/>
              <a:t>It did set up the project the way I wanted.</a:t>
            </a:r>
          </a:p>
          <a:p>
            <a:r>
              <a:rPr lang="en-US" dirty="0"/>
              <a:t>You could try asking your favorite AI to generate one, e.g.</a:t>
            </a:r>
          </a:p>
          <a:p>
            <a:pPr lvl="1"/>
            <a:r>
              <a:rPr lang="en-US" dirty="0"/>
              <a:t>I am going to build a new project using Typescript, React, and Vite. It should use </a:t>
            </a:r>
            <a:r>
              <a:rPr lang="en-US" dirty="0" err="1"/>
              <a:t>vitest</a:t>
            </a:r>
            <a:r>
              <a:rPr lang="en-US" dirty="0"/>
              <a:t> for testing, and it should include </a:t>
            </a:r>
            <a:r>
              <a:rPr lang="en-US" dirty="0" err="1"/>
              <a:t>eslint</a:t>
            </a:r>
            <a:r>
              <a:rPr lang="en-US" dirty="0"/>
              <a:t> and </a:t>
            </a:r>
            <a:r>
              <a:rPr lang="en-US" dirty="0" err="1"/>
              <a:t>stryker</a:t>
            </a:r>
            <a:r>
              <a:rPr lang="en-US" dirty="0"/>
              <a:t>. Can you generate an appropriate .md file for my initial prompt?</a:t>
            </a:r>
          </a:p>
          <a:p>
            <a:endParaRPr lang="en-US" dirty="0"/>
          </a:p>
          <a:p>
            <a:endParaRPr lang="en-US" dirty="0"/>
          </a:p>
        </p:txBody>
      </p:sp>
      <p:sp>
        <p:nvSpPr>
          <p:cNvPr id="3" name="Slide Number Placeholder 2">
            <a:extLst>
              <a:ext uri="{FF2B5EF4-FFF2-40B4-BE49-F238E27FC236}">
                <a16:creationId xmlns:a16="http://schemas.microsoft.com/office/drawing/2014/main" id="{7DBA0283-4FD0-AA38-3EC6-10D6831EECBA}"/>
              </a:ext>
            </a:extLst>
          </p:cNvPr>
          <p:cNvSpPr>
            <a:spLocks noGrp="1"/>
          </p:cNvSpPr>
          <p:nvPr>
            <p:ph type="sldNum" sz="quarter" idx="12"/>
          </p:nvPr>
        </p:nvSpPr>
        <p:spPr/>
        <p:txBody>
          <a:bodyPr/>
          <a:lstStyle/>
          <a:p>
            <a:fld id="{20F37917-FD3A-4669-9018-DA04BCDD3D75}" type="slidenum">
              <a:rPr lang="en-US" smtClean="0"/>
              <a:t>24</a:t>
            </a:fld>
            <a:endParaRPr lang="en-US"/>
          </a:p>
        </p:txBody>
      </p:sp>
    </p:spTree>
    <p:extLst>
      <p:ext uri="{BB962C8B-B14F-4D97-AF65-F5344CB8AC3E}">
        <p14:creationId xmlns:p14="http://schemas.microsoft.com/office/powerpoint/2010/main" val="24427719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F4030E-0778-4EEC-0D29-D44FCB9C6F80}"/>
              </a:ext>
            </a:extLst>
          </p:cNvPr>
          <p:cNvSpPr>
            <a:spLocks noGrp="1"/>
          </p:cNvSpPr>
          <p:nvPr>
            <p:ph type="title"/>
          </p:nvPr>
        </p:nvSpPr>
        <p:spPr/>
        <p:txBody>
          <a:bodyPr/>
          <a:lstStyle/>
          <a:p>
            <a:r>
              <a:rPr lang="en-US" dirty="0"/>
              <a:t>Prompt Engineering</a:t>
            </a:r>
          </a:p>
        </p:txBody>
      </p:sp>
      <p:sp>
        <p:nvSpPr>
          <p:cNvPr id="3" name="Content Placeholder 2">
            <a:extLst>
              <a:ext uri="{FF2B5EF4-FFF2-40B4-BE49-F238E27FC236}">
                <a16:creationId xmlns:a16="http://schemas.microsoft.com/office/drawing/2014/main" id="{FF5F7D3F-86BB-D502-2469-4297E32808C4}"/>
              </a:ext>
            </a:extLst>
          </p:cNvPr>
          <p:cNvSpPr>
            <a:spLocks noGrp="1"/>
          </p:cNvSpPr>
          <p:nvPr>
            <p:ph idx="1"/>
          </p:nvPr>
        </p:nvSpPr>
        <p:spPr/>
        <p:txBody>
          <a:bodyPr/>
          <a:lstStyle/>
          <a:p>
            <a:r>
              <a:rPr lang="en-US" dirty="0"/>
              <a:t>Here I had only one condition of satisfaction </a:t>
            </a:r>
          </a:p>
          <a:p>
            <a:pPr lvl="1"/>
            <a:r>
              <a:rPr lang="en-US" dirty="0"/>
              <a:t>and it was pretty vague</a:t>
            </a:r>
          </a:p>
          <a:p>
            <a:pPr lvl="1"/>
            <a:r>
              <a:rPr lang="en-US" dirty="0"/>
              <a:t>I intended to write most of the code myself.</a:t>
            </a:r>
          </a:p>
          <a:p>
            <a:r>
              <a:rPr lang="en-US" dirty="0"/>
              <a:t>Organizing your prompts by conditions of satisfaction seems like a good idea to me.</a:t>
            </a:r>
          </a:p>
          <a:p>
            <a:endParaRPr lang="en-US" dirty="0"/>
          </a:p>
          <a:p>
            <a:endParaRPr lang="en-US" dirty="0"/>
          </a:p>
        </p:txBody>
      </p:sp>
      <p:sp>
        <p:nvSpPr>
          <p:cNvPr id="4" name="Slide Number Placeholder 3">
            <a:extLst>
              <a:ext uri="{FF2B5EF4-FFF2-40B4-BE49-F238E27FC236}">
                <a16:creationId xmlns:a16="http://schemas.microsoft.com/office/drawing/2014/main" id="{B0B871A7-9D7C-1098-1210-8A13854DCA78}"/>
              </a:ext>
            </a:extLst>
          </p:cNvPr>
          <p:cNvSpPr>
            <a:spLocks noGrp="1"/>
          </p:cNvSpPr>
          <p:nvPr>
            <p:ph type="sldNum" sz="quarter" idx="12"/>
          </p:nvPr>
        </p:nvSpPr>
        <p:spPr/>
        <p:txBody>
          <a:bodyPr/>
          <a:lstStyle/>
          <a:p>
            <a:fld id="{20F37917-FD3A-4669-9018-DA04BCDD3D75}" type="slidenum">
              <a:rPr lang="en-US" smtClean="0"/>
              <a:t>25</a:t>
            </a:fld>
            <a:endParaRPr lang="en-US"/>
          </a:p>
        </p:txBody>
      </p:sp>
      <p:sp>
        <p:nvSpPr>
          <p:cNvPr id="5" name="TextBox 4">
            <a:extLst>
              <a:ext uri="{FF2B5EF4-FFF2-40B4-BE49-F238E27FC236}">
                <a16:creationId xmlns:a16="http://schemas.microsoft.com/office/drawing/2014/main" id="{9C4BA3BB-1840-8DF6-BEB2-85821ABDBC95}"/>
              </a:ext>
            </a:extLst>
          </p:cNvPr>
          <p:cNvSpPr txBox="1"/>
          <p:nvPr/>
        </p:nvSpPr>
        <p:spPr>
          <a:xfrm>
            <a:off x="4216247" y="5942568"/>
            <a:ext cx="7402989" cy="369332"/>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none" rtlCol="0">
            <a:spAutoFit/>
          </a:bodyPr>
          <a:lstStyle/>
          <a:p>
            <a:r>
              <a:rPr lang="en-US" dirty="0">
                <a:solidFill>
                  <a:srgbClr val="AF00DB"/>
                </a:solidFill>
                <a:latin typeface="Consolas" panose="020B0609020204030204" pitchFamily="49" charset="0"/>
              </a:rPr>
              <a:t>https://www.cs.cmu.edu/~sherryw/assets/pubs/2025-rope.pdf</a:t>
            </a:r>
            <a:endParaRPr lang="en-US" b="0" dirty="0">
              <a:solidFill>
                <a:srgbClr val="AF00DB"/>
              </a:solidFill>
              <a:effectLst/>
              <a:latin typeface="Consolas" panose="020B0609020204030204" pitchFamily="49" charset="0"/>
            </a:endParaRPr>
          </a:p>
        </p:txBody>
      </p:sp>
    </p:spTree>
    <p:extLst>
      <p:ext uri="{BB962C8B-B14F-4D97-AF65-F5344CB8AC3E}">
        <p14:creationId xmlns:p14="http://schemas.microsoft.com/office/powerpoint/2010/main" val="346926863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BD5A28-AD8F-D9A9-AEE8-01682F93F928}"/>
              </a:ext>
            </a:extLst>
          </p:cNvPr>
          <p:cNvSpPr>
            <a:spLocks noGrp="1"/>
          </p:cNvSpPr>
          <p:nvPr>
            <p:ph type="title"/>
          </p:nvPr>
        </p:nvSpPr>
        <p:spPr/>
        <p:txBody>
          <a:bodyPr/>
          <a:lstStyle/>
          <a:p>
            <a:r>
              <a:rPr lang="en-US" dirty="0"/>
              <a:t>Back to the plan: Evaluate</a:t>
            </a:r>
          </a:p>
        </p:txBody>
      </p:sp>
      <p:sp>
        <p:nvSpPr>
          <p:cNvPr id="3" name="Content Placeholder 2">
            <a:extLst>
              <a:ext uri="{FF2B5EF4-FFF2-40B4-BE49-F238E27FC236}">
                <a16:creationId xmlns:a16="http://schemas.microsoft.com/office/drawing/2014/main" id="{290ED7E8-3C18-599D-F26A-1605F1D824E5}"/>
              </a:ext>
            </a:extLst>
          </p:cNvPr>
          <p:cNvSpPr>
            <a:spLocks noGrp="1"/>
          </p:cNvSpPr>
          <p:nvPr>
            <p:ph idx="1"/>
          </p:nvPr>
        </p:nvSpPr>
        <p:spPr/>
        <p:txBody>
          <a:bodyPr/>
          <a:lstStyle/>
          <a:p>
            <a:r>
              <a:rPr lang="en-US" dirty="0"/>
              <a:t>Assess AI outputs against expected results utilizing domain knowledge. </a:t>
            </a:r>
          </a:p>
          <a:p>
            <a:r>
              <a:rPr lang="en-US" dirty="0"/>
              <a:t>Compare output against expected end results and other success criteria.</a:t>
            </a:r>
          </a:p>
        </p:txBody>
      </p:sp>
      <p:sp>
        <p:nvSpPr>
          <p:cNvPr id="4" name="Slide Number Placeholder 3">
            <a:extLst>
              <a:ext uri="{FF2B5EF4-FFF2-40B4-BE49-F238E27FC236}">
                <a16:creationId xmlns:a16="http://schemas.microsoft.com/office/drawing/2014/main" id="{B402D061-2A18-B7F7-2B73-11D3EB76D128}"/>
              </a:ext>
            </a:extLst>
          </p:cNvPr>
          <p:cNvSpPr>
            <a:spLocks noGrp="1"/>
          </p:cNvSpPr>
          <p:nvPr>
            <p:ph type="sldNum" sz="quarter" idx="12"/>
          </p:nvPr>
        </p:nvSpPr>
        <p:spPr/>
        <p:txBody>
          <a:bodyPr/>
          <a:lstStyle/>
          <a:p>
            <a:fld id="{20F37917-FD3A-4669-9018-DA04BCDD3D75}" type="slidenum">
              <a:rPr lang="en-US" smtClean="0"/>
              <a:t>26</a:t>
            </a:fld>
            <a:endParaRPr lang="en-US"/>
          </a:p>
        </p:txBody>
      </p:sp>
    </p:spTree>
    <p:extLst>
      <p:ext uri="{BB962C8B-B14F-4D97-AF65-F5344CB8AC3E}">
        <p14:creationId xmlns:p14="http://schemas.microsoft.com/office/powerpoint/2010/main" val="203629789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06BBA-AA5B-BFEB-4FA9-5C05D42730C8}"/>
              </a:ext>
            </a:extLst>
          </p:cNvPr>
          <p:cNvSpPr>
            <a:spLocks noGrp="1"/>
          </p:cNvSpPr>
          <p:nvPr>
            <p:ph type="title"/>
          </p:nvPr>
        </p:nvSpPr>
        <p:spPr/>
        <p:txBody>
          <a:bodyPr/>
          <a:lstStyle/>
          <a:p>
            <a:r>
              <a:rPr lang="en-US" dirty="0"/>
              <a:t>Watching the AI work</a:t>
            </a:r>
          </a:p>
        </p:txBody>
      </p:sp>
      <p:sp>
        <p:nvSpPr>
          <p:cNvPr id="4" name="Slide Number Placeholder 3">
            <a:extLst>
              <a:ext uri="{FF2B5EF4-FFF2-40B4-BE49-F238E27FC236}">
                <a16:creationId xmlns:a16="http://schemas.microsoft.com/office/drawing/2014/main" id="{118C64F8-BCFA-3E59-B596-8EBBDAC6F235}"/>
              </a:ext>
            </a:extLst>
          </p:cNvPr>
          <p:cNvSpPr>
            <a:spLocks noGrp="1"/>
          </p:cNvSpPr>
          <p:nvPr>
            <p:ph type="sldNum" sz="quarter" idx="12"/>
          </p:nvPr>
        </p:nvSpPr>
        <p:spPr/>
        <p:txBody>
          <a:bodyPr/>
          <a:lstStyle/>
          <a:p>
            <a:fld id="{20F37917-FD3A-4669-9018-DA04BCDD3D75}" type="slidenum">
              <a:rPr lang="en-US" smtClean="0"/>
              <a:t>27</a:t>
            </a:fld>
            <a:endParaRPr lang="en-US"/>
          </a:p>
        </p:txBody>
      </p:sp>
      <p:pic>
        <p:nvPicPr>
          <p:cNvPr id="6" name="Picture 5" descr="A screenshot of a computer&#10;&#10;AI-generated content may be incorrect.">
            <a:extLst>
              <a:ext uri="{FF2B5EF4-FFF2-40B4-BE49-F238E27FC236}">
                <a16:creationId xmlns:a16="http://schemas.microsoft.com/office/drawing/2014/main" id="{DC816C85-2337-2483-A4D2-C797D12089F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50360" y="1564956"/>
            <a:ext cx="10503440" cy="6382078"/>
          </a:xfrm>
          <a:prstGeom prst="rect">
            <a:avLst/>
          </a:prstGeom>
        </p:spPr>
      </p:pic>
    </p:spTree>
    <p:extLst>
      <p:ext uri="{BB962C8B-B14F-4D97-AF65-F5344CB8AC3E}">
        <p14:creationId xmlns:p14="http://schemas.microsoft.com/office/powerpoint/2010/main" val="407365071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D2E241-972B-3E5F-6971-2A27FEFC6389}"/>
              </a:ext>
            </a:extLst>
          </p:cNvPr>
          <p:cNvSpPr>
            <a:spLocks noGrp="1"/>
          </p:cNvSpPr>
          <p:nvPr>
            <p:ph type="title"/>
          </p:nvPr>
        </p:nvSpPr>
        <p:spPr/>
        <p:txBody>
          <a:bodyPr/>
          <a:lstStyle/>
          <a:p>
            <a:r>
              <a:rPr lang="en-US" dirty="0"/>
              <a:t>The Request</a:t>
            </a:r>
          </a:p>
        </p:txBody>
      </p:sp>
      <p:sp>
        <p:nvSpPr>
          <p:cNvPr id="3" name="Slide Number Placeholder 2">
            <a:extLst>
              <a:ext uri="{FF2B5EF4-FFF2-40B4-BE49-F238E27FC236}">
                <a16:creationId xmlns:a16="http://schemas.microsoft.com/office/drawing/2014/main" id="{AF009245-01FE-BF0A-29CB-55F8835446D7}"/>
              </a:ext>
            </a:extLst>
          </p:cNvPr>
          <p:cNvSpPr>
            <a:spLocks noGrp="1"/>
          </p:cNvSpPr>
          <p:nvPr>
            <p:ph type="sldNum" sz="quarter" idx="12"/>
          </p:nvPr>
        </p:nvSpPr>
        <p:spPr/>
        <p:txBody>
          <a:bodyPr/>
          <a:lstStyle/>
          <a:p>
            <a:fld id="{20F37917-FD3A-4669-9018-DA04BCDD3D75}" type="slidenum">
              <a:rPr lang="en-US" smtClean="0"/>
              <a:t>28</a:t>
            </a:fld>
            <a:endParaRPr lang="en-US"/>
          </a:p>
        </p:txBody>
      </p:sp>
      <p:pic>
        <p:nvPicPr>
          <p:cNvPr id="5" name="Picture 4" descr="A screenshot of a computer&#10;&#10;AI-generated content may be incorrect.">
            <a:extLst>
              <a:ext uri="{FF2B5EF4-FFF2-40B4-BE49-F238E27FC236}">
                <a16:creationId xmlns:a16="http://schemas.microsoft.com/office/drawing/2014/main" id="{589937BC-5C75-EAC8-5EDC-35D6077A98C6}"/>
              </a:ext>
            </a:extLst>
          </p:cNvPr>
          <p:cNvPicPr>
            <a:picLocks noChangeAspect="1"/>
          </p:cNvPicPr>
          <p:nvPr/>
        </p:nvPicPr>
        <p:blipFill>
          <a:blip r:embed="rId3">
            <a:extLst>
              <a:ext uri="{28A0092B-C50C-407E-A947-70E740481C1C}">
                <a14:useLocalDpi xmlns:a14="http://schemas.microsoft.com/office/drawing/2010/main" val="0"/>
              </a:ext>
            </a:extLst>
          </a:blip>
          <a:srcRect l="70526" t="17041"/>
          <a:stretch>
            <a:fillRect/>
          </a:stretch>
        </p:blipFill>
        <p:spPr>
          <a:xfrm>
            <a:off x="7861088" y="30980"/>
            <a:ext cx="4036742" cy="6903647"/>
          </a:xfrm>
          <a:prstGeom prst="rect">
            <a:avLst/>
          </a:prstGeom>
        </p:spPr>
      </p:pic>
      <p:pic>
        <p:nvPicPr>
          <p:cNvPr id="6" name="Picture 5" descr="A screenshot of a computer&#10;&#10;AI-generated content may be incorrect.">
            <a:extLst>
              <a:ext uri="{FF2B5EF4-FFF2-40B4-BE49-F238E27FC236}">
                <a16:creationId xmlns:a16="http://schemas.microsoft.com/office/drawing/2014/main" id="{499BB754-4B38-AC7C-6E0D-1BD062005298}"/>
              </a:ext>
            </a:extLst>
          </p:cNvPr>
          <p:cNvPicPr>
            <a:picLocks noChangeAspect="1"/>
          </p:cNvPicPr>
          <p:nvPr/>
        </p:nvPicPr>
        <p:blipFill>
          <a:blip r:embed="rId3">
            <a:extLst>
              <a:ext uri="{28A0092B-C50C-407E-A947-70E740481C1C}">
                <a14:useLocalDpi xmlns:a14="http://schemas.microsoft.com/office/drawing/2010/main" val="0"/>
              </a:ext>
            </a:extLst>
          </a:blip>
          <a:srcRect l="70526" t="76517" b="-1"/>
          <a:stretch>
            <a:fillRect/>
          </a:stretch>
        </p:blipFill>
        <p:spPr>
          <a:xfrm>
            <a:off x="689511" y="195129"/>
            <a:ext cx="4670197" cy="2260868"/>
          </a:xfrm>
          <a:prstGeom prst="rect">
            <a:avLst/>
          </a:prstGeom>
          <a:ln w="25400">
            <a:solidFill>
              <a:schemeClr val="tx1"/>
            </a:solidFill>
          </a:ln>
        </p:spPr>
      </p:pic>
      <p:pic>
        <p:nvPicPr>
          <p:cNvPr id="7" name="Picture 6" descr="A screenshot of a computer&#10;&#10;AI-generated content may be incorrect.">
            <a:extLst>
              <a:ext uri="{FF2B5EF4-FFF2-40B4-BE49-F238E27FC236}">
                <a16:creationId xmlns:a16="http://schemas.microsoft.com/office/drawing/2014/main" id="{B07D950B-0542-337A-09DB-96F9B2D515A1}"/>
              </a:ext>
            </a:extLst>
          </p:cNvPr>
          <p:cNvPicPr>
            <a:picLocks noChangeAspect="1"/>
          </p:cNvPicPr>
          <p:nvPr/>
        </p:nvPicPr>
        <p:blipFill>
          <a:blip r:embed="rId3">
            <a:extLst>
              <a:ext uri="{28A0092B-C50C-407E-A947-70E740481C1C}">
                <a14:useLocalDpi xmlns:a14="http://schemas.microsoft.com/office/drawing/2010/main" val="0"/>
              </a:ext>
            </a:extLst>
          </a:blip>
          <a:srcRect l="79837" t="17041" b="73700"/>
          <a:stretch>
            <a:fillRect/>
          </a:stretch>
        </p:blipFill>
        <p:spPr>
          <a:xfrm>
            <a:off x="5202315" y="277560"/>
            <a:ext cx="2761514" cy="770441"/>
          </a:xfrm>
          <a:prstGeom prst="rect">
            <a:avLst/>
          </a:prstGeom>
          <a:ln w="25400">
            <a:solidFill>
              <a:schemeClr val="tx1"/>
            </a:solidFill>
          </a:ln>
        </p:spPr>
      </p:pic>
      <p:pic>
        <p:nvPicPr>
          <p:cNvPr id="8" name="Picture 7" descr="A screenshot of a computer&#10;&#10;AI-generated content may be incorrect.">
            <a:extLst>
              <a:ext uri="{FF2B5EF4-FFF2-40B4-BE49-F238E27FC236}">
                <a16:creationId xmlns:a16="http://schemas.microsoft.com/office/drawing/2014/main" id="{01146CD9-E67F-0DEE-AD7B-A23FB003A298}"/>
              </a:ext>
            </a:extLst>
          </p:cNvPr>
          <p:cNvPicPr>
            <a:picLocks noChangeAspect="1"/>
          </p:cNvPicPr>
          <p:nvPr/>
        </p:nvPicPr>
        <p:blipFill>
          <a:blip r:embed="rId3">
            <a:extLst>
              <a:ext uri="{28A0092B-C50C-407E-A947-70E740481C1C}">
                <a14:useLocalDpi xmlns:a14="http://schemas.microsoft.com/office/drawing/2010/main" val="0"/>
              </a:ext>
            </a:extLst>
          </a:blip>
          <a:srcRect l="69732" t="24785" r="794" b="27435"/>
          <a:stretch>
            <a:fillRect/>
          </a:stretch>
        </p:blipFill>
        <p:spPr>
          <a:xfrm>
            <a:off x="2546330" y="1907223"/>
            <a:ext cx="4036742" cy="3976107"/>
          </a:xfrm>
          <a:prstGeom prst="rect">
            <a:avLst/>
          </a:prstGeom>
          <a:ln w="25400">
            <a:solidFill>
              <a:schemeClr val="tx1"/>
            </a:solidFill>
          </a:ln>
        </p:spPr>
      </p:pic>
    </p:spTree>
    <p:extLst>
      <p:ext uri="{BB962C8B-B14F-4D97-AF65-F5344CB8AC3E}">
        <p14:creationId xmlns:p14="http://schemas.microsoft.com/office/powerpoint/2010/main" val="32147615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6" presetClass="entr" presetSubtype="16"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circle(in)">
                                      <p:cBhvr>
                                        <p:cTn id="11" dur="10"/>
                                        <p:tgtEl>
                                          <p:spTgt spid="6"/>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7"/>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19B0D8-9CD9-DC4B-FDD5-E809B58F2C1E}"/>
              </a:ext>
            </a:extLst>
          </p:cNvPr>
          <p:cNvSpPr>
            <a:spLocks noGrp="1"/>
          </p:cNvSpPr>
          <p:nvPr>
            <p:ph type="sldNum" sz="quarter" idx="12"/>
          </p:nvPr>
        </p:nvSpPr>
        <p:spPr/>
        <p:txBody>
          <a:bodyPr/>
          <a:lstStyle/>
          <a:p>
            <a:fld id="{20F37917-FD3A-4669-9018-DA04BCDD3D75}" type="slidenum">
              <a:rPr lang="en-US" smtClean="0"/>
              <a:t>29</a:t>
            </a:fld>
            <a:endParaRPr lang="en-US"/>
          </a:p>
        </p:txBody>
      </p:sp>
      <p:grpSp>
        <p:nvGrpSpPr>
          <p:cNvPr id="7" name="Group 6">
            <a:extLst>
              <a:ext uri="{FF2B5EF4-FFF2-40B4-BE49-F238E27FC236}">
                <a16:creationId xmlns:a16="http://schemas.microsoft.com/office/drawing/2014/main" id="{2D874C00-56FB-1ECF-B869-782891DE9085}"/>
              </a:ext>
            </a:extLst>
          </p:cNvPr>
          <p:cNvGrpSpPr/>
          <p:nvPr/>
        </p:nvGrpSpPr>
        <p:grpSpPr>
          <a:xfrm>
            <a:off x="2394805" y="156834"/>
            <a:ext cx="7402389" cy="6382078"/>
            <a:chOff x="1000831" y="662130"/>
            <a:chExt cx="7402389" cy="6382078"/>
          </a:xfrm>
        </p:grpSpPr>
        <p:pic>
          <p:nvPicPr>
            <p:cNvPr id="4" name="Picture 3" descr="A screenshot of a computer&#10;&#10;AI-generated content may be incorrect.">
              <a:extLst>
                <a:ext uri="{FF2B5EF4-FFF2-40B4-BE49-F238E27FC236}">
                  <a16:creationId xmlns:a16="http://schemas.microsoft.com/office/drawing/2014/main" id="{6C2EAD64-B405-808E-F199-8618F6393E75}"/>
                </a:ext>
              </a:extLst>
            </p:cNvPr>
            <p:cNvPicPr>
              <a:picLocks noChangeAspect="1"/>
            </p:cNvPicPr>
            <p:nvPr/>
          </p:nvPicPr>
          <p:blipFill>
            <a:blip r:embed="rId3">
              <a:extLst>
                <a:ext uri="{28A0092B-C50C-407E-A947-70E740481C1C}">
                  <a14:useLocalDpi xmlns:a14="http://schemas.microsoft.com/office/drawing/2010/main" val="0"/>
                </a:ext>
              </a:extLst>
            </a:blip>
            <a:srcRect r="29524"/>
            <a:stretch>
              <a:fillRect/>
            </a:stretch>
          </p:blipFill>
          <p:spPr>
            <a:xfrm>
              <a:off x="1000831" y="662130"/>
              <a:ext cx="7402389" cy="6382078"/>
            </a:xfrm>
            <a:prstGeom prst="rect">
              <a:avLst/>
            </a:prstGeom>
          </p:spPr>
        </p:pic>
        <p:sp>
          <p:nvSpPr>
            <p:cNvPr id="5" name="Rectangle: Rounded Corners 4">
              <a:extLst>
                <a:ext uri="{FF2B5EF4-FFF2-40B4-BE49-F238E27FC236}">
                  <a16:creationId xmlns:a16="http://schemas.microsoft.com/office/drawing/2014/main" id="{540BD49A-6F2C-E498-C000-15545C611CE8}"/>
                </a:ext>
              </a:extLst>
            </p:cNvPr>
            <p:cNvSpPr/>
            <p:nvPr/>
          </p:nvSpPr>
          <p:spPr>
            <a:xfrm>
              <a:off x="3750197" y="2268638"/>
              <a:ext cx="4317357" cy="2372810"/>
            </a:xfrm>
            <a:prstGeom prst="round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dirty="0">
                <a:solidFill>
                  <a:schemeClr val="tx1"/>
                </a:solidFill>
              </a:endParaRPr>
            </a:p>
          </p:txBody>
        </p:sp>
        <p:sp>
          <p:nvSpPr>
            <p:cNvPr id="6" name="Rectangle: Rounded Corners 5">
              <a:extLst>
                <a:ext uri="{FF2B5EF4-FFF2-40B4-BE49-F238E27FC236}">
                  <a16:creationId xmlns:a16="http://schemas.microsoft.com/office/drawing/2014/main" id="{70D2CEC9-E9B2-4C5A-AA6D-C727A370FD39}"/>
                </a:ext>
              </a:extLst>
            </p:cNvPr>
            <p:cNvSpPr/>
            <p:nvPr/>
          </p:nvSpPr>
          <p:spPr>
            <a:xfrm>
              <a:off x="3092521" y="2650733"/>
              <a:ext cx="322010" cy="328773"/>
            </a:xfrm>
            <a:prstGeom prst="round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dirty="0">
                <a:solidFill>
                  <a:schemeClr val="tx1"/>
                </a:solidFill>
              </a:endParaRPr>
            </a:p>
          </p:txBody>
        </p:sp>
      </p:grpSp>
    </p:spTree>
    <p:extLst>
      <p:ext uri="{BB962C8B-B14F-4D97-AF65-F5344CB8AC3E}">
        <p14:creationId xmlns:p14="http://schemas.microsoft.com/office/powerpoint/2010/main" val="10657373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0A56D7-2620-0720-7FE1-AB22E2730AC8}"/>
              </a:ext>
            </a:extLst>
          </p:cNvPr>
          <p:cNvSpPr>
            <a:spLocks noGrp="1"/>
          </p:cNvSpPr>
          <p:nvPr>
            <p:ph type="title"/>
          </p:nvPr>
        </p:nvSpPr>
        <p:spPr/>
        <p:txBody>
          <a:bodyPr/>
          <a:lstStyle/>
          <a:p>
            <a:r>
              <a:rPr lang="en-US" dirty="0"/>
              <a:t>Outline</a:t>
            </a:r>
          </a:p>
        </p:txBody>
      </p:sp>
      <p:sp>
        <p:nvSpPr>
          <p:cNvPr id="3" name="Content Placeholder 2">
            <a:extLst>
              <a:ext uri="{FF2B5EF4-FFF2-40B4-BE49-F238E27FC236}">
                <a16:creationId xmlns:a16="http://schemas.microsoft.com/office/drawing/2014/main" id="{44765CEE-862A-BACB-C517-6B17AEB5225A}"/>
              </a:ext>
            </a:extLst>
          </p:cNvPr>
          <p:cNvSpPr>
            <a:spLocks noGrp="1"/>
          </p:cNvSpPr>
          <p:nvPr>
            <p:ph idx="1"/>
          </p:nvPr>
        </p:nvSpPr>
        <p:spPr/>
        <p:txBody>
          <a:bodyPr/>
          <a:lstStyle/>
          <a:p>
            <a:r>
              <a:rPr lang="en-US" dirty="0"/>
              <a:t>What is an LLM?</a:t>
            </a:r>
          </a:p>
          <a:p>
            <a:r>
              <a:rPr lang="en-US" dirty="0"/>
              <a:t>What can an LLM do for you? What can't it do?</a:t>
            </a:r>
          </a:p>
          <a:p>
            <a:r>
              <a:rPr lang="en-US" dirty="0"/>
              <a:t>A Pattern for using an LLM</a:t>
            </a:r>
          </a:p>
          <a:p>
            <a:r>
              <a:rPr lang="en-US" dirty="0"/>
              <a:t>Organizing your prompts</a:t>
            </a:r>
          </a:p>
          <a:p>
            <a:r>
              <a:rPr lang="en-US" dirty="0"/>
              <a:t>When to use an AI/When not to use an AI</a:t>
            </a:r>
          </a:p>
          <a:p>
            <a:r>
              <a:rPr lang="en-US" dirty="0"/>
              <a:t>Long-term implications of AI in SE</a:t>
            </a:r>
          </a:p>
          <a:p>
            <a:endParaRPr lang="en-US" dirty="0"/>
          </a:p>
        </p:txBody>
      </p:sp>
      <p:sp>
        <p:nvSpPr>
          <p:cNvPr id="4" name="Slide Number Placeholder 3">
            <a:extLst>
              <a:ext uri="{FF2B5EF4-FFF2-40B4-BE49-F238E27FC236}">
                <a16:creationId xmlns:a16="http://schemas.microsoft.com/office/drawing/2014/main" id="{991B99E1-C88D-B603-9D23-198AEF61616E}"/>
              </a:ext>
            </a:extLst>
          </p:cNvPr>
          <p:cNvSpPr>
            <a:spLocks noGrp="1"/>
          </p:cNvSpPr>
          <p:nvPr>
            <p:ph type="sldNum" sz="quarter" idx="12"/>
          </p:nvPr>
        </p:nvSpPr>
        <p:spPr/>
        <p:txBody>
          <a:bodyPr/>
          <a:lstStyle/>
          <a:p>
            <a:fld id="{20F37917-FD3A-4669-9018-DA04BCDD3D75}" type="slidenum">
              <a:rPr lang="en-US" smtClean="0"/>
              <a:t>3</a:t>
            </a:fld>
            <a:endParaRPr lang="en-US"/>
          </a:p>
        </p:txBody>
      </p:sp>
    </p:spTree>
    <p:extLst>
      <p:ext uri="{BB962C8B-B14F-4D97-AF65-F5344CB8AC3E}">
        <p14:creationId xmlns:p14="http://schemas.microsoft.com/office/powerpoint/2010/main" val="30003791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A285D00-3901-4FF5-AFF0-9CF5FFB76B6B}"/>
              </a:ext>
            </a:extLst>
          </p:cNvPr>
          <p:cNvSpPr>
            <a:spLocks noGrp="1"/>
          </p:cNvSpPr>
          <p:nvPr>
            <p:ph type="title"/>
          </p:nvPr>
        </p:nvSpPr>
        <p:spPr/>
        <p:txBody>
          <a:bodyPr/>
          <a:lstStyle/>
          <a:p>
            <a:r>
              <a:rPr lang="en-US" dirty="0"/>
              <a:t>The final steps: Calibrate/Tweak/Finalize</a:t>
            </a:r>
          </a:p>
        </p:txBody>
      </p:sp>
      <p:sp>
        <p:nvSpPr>
          <p:cNvPr id="5" name="Content Placeholder 4">
            <a:extLst>
              <a:ext uri="{FF2B5EF4-FFF2-40B4-BE49-F238E27FC236}">
                <a16:creationId xmlns:a16="http://schemas.microsoft.com/office/drawing/2014/main" id="{B7BAC39C-2B9D-8EF7-31AA-49D2AF586286}"/>
              </a:ext>
            </a:extLst>
          </p:cNvPr>
          <p:cNvSpPr>
            <a:spLocks noGrp="1"/>
          </p:cNvSpPr>
          <p:nvPr>
            <p:ph idx="1"/>
          </p:nvPr>
        </p:nvSpPr>
        <p:spPr/>
        <p:txBody>
          <a:bodyPr/>
          <a:lstStyle/>
          <a:p>
            <a:r>
              <a:rPr lang="en-US" b="1" dirty="0"/>
              <a:t>Calibrate</a:t>
            </a:r>
            <a:r>
              <a:rPr lang="en-US" dirty="0"/>
              <a:t>: Steer AI toward desired outcomes through feedback</a:t>
            </a:r>
          </a:p>
          <a:p>
            <a:r>
              <a:rPr lang="en-US" b="1" dirty="0"/>
              <a:t>Tweak</a:t>
            </a:r>
            <a:r>
              <a:rPr lang="en-US" dirty="0"/>
              <a:t>: Refine AI-generated artifacts based on standards</a:t>
            </a:r>
          </a:p>
          <a:p>
            <a:r>
              <a:rPr lang="en-US" b="1" dirty="0"/>
              <a:t>Finalize</a:t>
            </a:r>
            <a:r>
              <a:rPr lang="en-US" dirty="0"/>
              <a:t>: Document decisions and rationale</a:t>
            </a:r>
          </a:p>
          <a:p>
            <a:endParaRPr lang="en-US" dirty="0"/>
          </a:p>
        </p:txBody>
      </p:sp>
      <p:sp>
        <p:nvSpPr>
          <p:cNvPr id="3" name="Slide Number Placeholder 2">
            <a:extLst>
              <a:ext uri="{FF2B5EF4-FFF2-40B4-BE49-F238E27FC236}">
                <a16:creationId xmlns:a16="http://schemas.microsoft.com/office/drawing/2014/main" id="{B3F4056A-1EB1-A3F3-0AD2-DF2E4D45229C}"/>
              </a:ext>
            </a:extLst>
          </p:cNvPr>
          <p:cNvSpPr>
            <a:spLocks noGrp="1"/>
          </p:cNvSpPr>
          <p:nvPr>
            <p:ph type="sldNum" sz="quarter" idx="12"/>
          </p:nvPr>
        </p:nvSpPr>
        <p:spPr/>
        <p:txBody>
          <a:bodyPr/>
          <a:lstStyle/>
          <a:p>
            <a:fld id="{20F37917-FD3A-4669-9018-DA04BCDD3D75}" type="slidenum">
              <a:rPr lang="en-US" smtClean="0"/>
              <a:t>30</a:t>
            </a:fld>
            <a:endParaRPr lang="en-US"/>
          </a:p>
        </p:txBody>
      </p:sp>
    </p:spTree>
    <p:extLst>
      <p:ext uri="{BB962C8B-B14F-4D97-AF65-F5344CB8AC3E}">
        <p14:creationId xmlns:p14="http://schemas.microsoft.com/office/powerpoint/2010/main" val="143952362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34A770-8D81-BFD1-9195-638C66F46B9A}"/>
              </a:ext>
            </a:extLst>
          </p:cNvPr>
          <p:cNvSpPr>
            <a:spLocks noGrp="1"/>
          </p:cNvSpPr>
          <p:nvPr>
            <p:ph type="title"/>
          </p:nvPr>
        </p:nvSpPr>
        <p:spPr/>
        <p:txBody>
          <a:bodyPr/>
          <a:lstStyle/>
          <a:p>
            <a:r>
              <a:rPr lang="en-US" dirty="0"/>
              <a:t>Use Design As a Way of Communicating Organization</a:t>
            </a:r>
          </a:p>
        </p:txBody>
      </p:sp>
      <p:sp>
        <p:nvSpPr>
          <p:cNvPr id="3" name="Content Placeholder 2">
            <a:extLst>
              <a:ext uri="{FF2B5EF4-FFF2-40B4-BE49-F238E27FC236}">
                <a16:creationId xmlns:a16="http://schemas.microsoft.com/office/drawing/2014/main" id="{20AA8411-AAE1-73CF-7E57-9F071571944D}"/>
              </a:ext>
            </a:extLst>
          </p:cNvPr>
          <p:cNvSpPr>
            <a:spLocks noGrp="1"/>
          </p:cNvSpPr>
          <p:nvPr>
            <p:ph idx="1"/>
          </p:nvPr>
        </p:nvSpPr>
        <p:spPr/>
        <p:txBody>
          <a:bodyPr/>
          <a:lstStyle/>
          <a:p>
            <a:endParaRPr lang="en-US" altLang="en-US" dirty="0"/>
          </a:p>
          <a:p>
            <a:endParaRPr lang="en-US" dirty="0"/>
          </a:p>
        </p:txBody>
      </p:sp>
      <p:sp>
        <p:nvSpPr>
          <p:cNvPr id="4" name="Slide Number Placeholder 3">
            <a:extLst>
              <a:ext uri="{FF2B5EF4-FFF2-40B4-BE49-F238E27FC236}">
                <a16:creationId xmlns:a16="http://schemas.microsoft.com/office/drawing/2014/main" id="{4BDDE8F2-E630-6077-062C-45407447F44C}"/>
              </a:ext>
            </a:extLst>
          </p:cNvPr>
          <p:cNvSpPr>
            <a:spLocks noGrp="1"/>
          </p:cNvSpPr>
          <p:nvPr>
            <p:ph type="sldNum" sz="quarter" idx="12"/>
          </p:nvPr>
        </p:nvSpPr>
        <p:spPr/>
        <p:txBody>
          <a:bodyPr/>
          <a:lstStyle/>
          <a:p>
            <a:fld id="{20F37917-FD3A-4669-9018-DA04BCDD3D75}" type="slidenum">
              <a:rPr lang="en-US" smtClean="0"/>
              <a:t>31</a:t>
            </a:fld>
            <a:endParaRPr lang="en-US"/>
          </a:p>
        </p:txBody>
      </p:sp>
      <p:sp>
        <p:nvSpPr>
          <p:cNvPr id="7" name="Rectangle 2">
            <a:extLst>
              <a:ext uri="{FF2B5EF4-FFF2-40B4-BE49-F238E27FC236}">
                <a16:creationId xmlns:a16="http://schemas.microsoft.com/office/drawing/2014/main" id="{8BBDEB92-85BE-2CDB-073B-4C6104E3F4D5}"/>
              </a:ext>
            </a:extLst>
          </p:cNvPr>
          <p:cNvSpPr txBox="1">
            <a:spLocks noChangeArrowheads="1"/>
          </p:cNvSpPr>
          <p:nvPr/>
        </p:nvSpPr>
        <p:spPr>
          <a:xfrm>
            <a:off x="990600" y="1652560"/>
            <a:ext cx="7887346"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ltLang="en-US" dirty="0"/>
              <a:t>Software systems must be comprehensible by humans</a:t>
            </a:r>
          </a:p>
          <a:p>
            <a:r>
              <a:rPr lang="en-US" altLang="en-US" dirty="0"/>
              <a:t>Which humans?</a:t>
            </a:r>
          </a:p>
          <a:p>
            <a:pPr lvl="1"/>
            <a:r>
              <a:rPr lang="en-US" altLang="en-US" dirty="0"/>
              <a:t>The other members of your team</a:t>
            </a:r>
          </a:p>
          <a:p>
            <a:pPr lvl="1"/>
            <a:r>
              <a:rPr lang="en-US" altLang="en-US" dirty="0"/>
              <a:t>The folks who will maintain and modify your system</a:t>
            </a:r>
          </a:p>
          <a:p>
            <a:pPr lvl="1"/>
            <a:r>
              <a:rPr lang="en-US" altLang="en-US" dirty="0"/>
              <a:t>Management</a:t>
            </a:r>
          </a:p>
          <a:p>
            <a:pPr lvl="1"/>
            <a:r>
              <a:rPr lang="en-US" altLang="en-US" dirty="0"/>
              <a:t>Your clients</a:t>
            </a:r>
          </a:p>
          <a:p>
            <a:pPr lvl="1"/>
            <a:r>
              <a:rPr lang="en-US" altLang="en-US" dirty="0"/>
              <a:t>and ...</a:t>
            </a:r>
          </a:p>
          <a:p>
            <a:pPr lvl="1"/>
            <a:r>
              <a:rPr lang="en-US" altLang="en-US" dirty="0"/>
              <a:t>You, a week from now or 6 weeks from now</a:t>
            </a:r>
          </a:p>
          <a:p>
            <a:pPr lvl="1"/>
            <a:endParaRPr lang="en-US" altLang="en-US" dirty="0"/>
          </a:p>
        </p:txBody>
      </p:sp>
      <p:sp>
        <p:nvSpPr>
          <p:cNvPr id="6" name="TextBox 5">
            <a:extLst>
              <a:ext uri="{FF2B5EF4-FFF2-40B4-BE49-F238E27FC236}">
                <a16:creationId xmlns:a16="http://schemas.microsoft.com/office/drawing/2014/main" id="{87400E05-01E0-0D77-1701-956A4BB74959}"/>
              </a:ext>
            </a:extLst>
          </p:cNvPr>
          <p:cNvSpPr txBox="1"/>
          <p:nvPr/>
        </p:nvSpPr>
        <p:spPr>
          <a:xfrm>
            <a:off x="8725546" y="1006502"/>
            <a:ext cx="3124201" cy="1815882"/>
          </a:xfrm>
          <a:prstGeom prst="rect">
            <a:avLst/>
          </a:prstGeom>
          <a:solidFill>
            <a:schemeClr val="bg1"/>
          </a:solidFill>
          <a:ln w="12700" cap="flat" cmpd="sng" algn="ctr">
            <a:solidFill>
              <a:schemeClr val="accent1"/>
            </a:solid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l"/>
            <a:r>
              <a:rPr lang="en-US" sz="2800" b="0" dirty="0">
                <a:solidFill>
                  <a:srgbClr val="AF00DB"/>
                </a:solidFill>
                <a:effectLst/>
                <a:latin typeface="Consolas" panose="020B0609020204030204" pitchFamily="49" charset="0"/>
              </a:rPr>
              <a:t>Remember this from Module 04 Code Level Design?</a:t>
            </a:r>
          </a:p>
        </p:txBody>
      </p:sp>
    </p:spTree>
    <p:extLst>
      <p:ext uri="{BB962C8B-B14F-4D97-AF65-F5344CB8AC3E}">
        <p14:creationId xmlns:p14="http://schemas.microsoft.com/office/powerpoint/2010/main" val="12785348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xEl>
                                              <p:pRg st="7" end="7"/>
                                            </p:txEl>
                                          </p:spTgt>
                                        </p:tgtEl>
                                        <p:attrNameLst>
                                          <p:attrName>style.visibility</p:attrName>
                                        </p:attrNameLst>
                                      </p:cBhvr>
                                      <p:to>
                                        <p:strVal val="visible"/>
                                      </p:to>
                                    </p:set>
                                    <p:animEffect transition="in" filter="fade">
                                      <p:cBhvr>
                                        <p:cTn id="7" dur="1500"/>
                                        <p:tgtEl>
                                          <p:spTgt spid="7">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16CA7E-D9B2-D751-82F6-B4086139423B}"/>
              </a:ext>
            </a:extLst>
          </p:cNvPr>
          <p:cNvSpPr>
            <a:spLocks noGrp="1"/>
          </p:cNvSpPr>
          <p:nvPr>
            <p:ph type="title"/>
          </p:nvPr>
        </p:nvSpPr>
        <p:spPr/>
        <p:txBody>
          <a:bodyPr/>
          <a:lstStyle/>
          <a:p>
            <a:r>
              <a:rPr lang="en-US" dirty="0"/>
              <a:t>What can't an AI do (or do well)</a:t>
            </a:r>
          </a:p>
        </p:txBody>
      </p:sp>
      <p:sp>
        <p:nvSpPr>
          <p:cNvPr id="3" name="Content Placeholder 2">
            <a:extLst>
              <a:ext uri="{FF2B5EF4-FFF2-40B4-BE49-F238E27FC236}">
                <a16:creationId xmlns:a16="http://schemas.microsoft.com/office/drawing/2014/main" id="{66AA4CC9-2A00-F99F-C11A-52C51C8B9498}"/>
              </a:ext>
            </a:extLst>
          </p:cNvPr>
          <p:cNvSpPr>
            <a:spLocks noGrp="1"/>
          </p:cNvSpPr>
          <p:nvPr>
            <p:ph idx="1"/>
          </p:nvPr>
        </p:nvSpPr>
        <p:spPr/>
        <p:txBody>
          <a:bodyPr/>
          <a:lstStyle/>
          <a:p>
            <a:r>
              <a:rPr lang="en-US" dirty="0"/>
              <a:t>Architecture/Design</a:t>
            </a:r>
          </a:p>
          <a:p>
            <a:pPr lvl="1"/>
            <a:r>
              <a:rPr lang="en-US" dirty="0"/>
              <a:t>if you tell it the architecture, the AI can build it</a:t>
            </a:r>
          </a:p>
          <a:p>
            <a:pPr lvl="1"/>
            <a:r>
              <a:rPr lang="en-US" dirty="0"/>
              <a:t>but the AI can't decide on the design</a:t>
            </a:r>
          </a:p>
          <a:p>
            <a:r>
              <a:rPr lang="en-US" dirty="0"/>
              <a:t>Debugging (!!!!)</a:t>
            </a:r>
          </a:p>
          <a:p>
            <a:pPr lvl="1"/>
            <a:r>
              <a:rPr lang="en-US" dirty="0"/>
              <a:t>Ais are trained on working code, so their debugging skills are often not very good (but this may change).</a:t>
            </a:r>
          </a:p>
          <a:p>
            <a:r>
              <a:rPr lang="en-US" dirty="0"/>
              <a:t>Maintenance</a:t>
            </a:r>
          </a:p>
          <a:p>
            <a:pPr lvl="1"/>
            <a:r>
              <a:rPr lang="en-US" dirty="0"/>
              <a:t>I don't think we have much info on this yet</a:t>
            </a:r>
          </a:p>
        </p:txBody>
      </p:sp>
      <p:sp>
        <p:nvSpPr>
          <p:cNvPr id="4" name="Slide Number Placeholder 3">
            <a:extLst>
              <a:ext uri="{FF2B5EF4-FFF2-40B4-BE49-F238E27FC236}">
                <a16:creationId xmlns:a16="http://schemas.microsoft.com/office/drawing/2014/main" id="{5A069508-3EC0-9A8E-09D2-DFA5E8003DAC}"/>
              </a:ext>
            </a:extLst>
          </p:cNvPr>
          <p:cNvSpPr>
            <a:spLocks noGrp="1"/>
          </p:cNvSpPr>
          <p:nvPr>
            <p:ph type="sldNum" sz="quarter" idx="12"/>
          </p:nvPr>
        </p:nvSpPr>
        <p:spPr/>
        <p:txBody>
          <a:bodyPr/>
          <a:lstStyle/>
          <a:p>
            <a:fld id="{20F37917-FD3A-4669-9018-DA04BCDD3D75}" type="slidenum">
              <a:rPr lang="en-US" smtClean="0"/>
              <a:t>32</a:t>
            </a:fld>
            <a:endParaRPr lang="en-US"/>
          </a:p>
        </p:txBody>
      </p:sp>
    </p:spTree>
    <p:extLst>
      <p:ext uri="{BB962C8B-B14F-4D97-AF65-F5344CB8AC3E}">
        <p14:creationId xmlns:p14="http://schemas.microsoft.com/office/powerpoint/2010/main" val="409002499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F11F34-408B-DF98-4280-4A5AF041AF42}"/>
              </a:ext>
            </a:extLst>
          </p:cNvPr>
          <p:cNvSpPr>
            <a:spLocks noGrp="1"/>
          </p:cNvSpPr>
          <p:nvPr>
            <p:ph type="title"/>
          </p:nvPr>
        </p:nvSpPr>
        <p:spPr/>
        <p:txBody>
          <a:bodyPr>
            <a:normAutofit/>
          </a:bodyPr>
          <a:lstStyle/>
          <a:p>
            <a:r>
              <a:rPr lang="en-US" dirty="0"/>
              <a:t>Task familiarity determines appropriateness</a:t>
            </a:r>
          </a:p>
        </p:txBody>
      </p:sp>
      <p:sp>
        <p:nvSpPr>
          <p:cNvPr id="3" name="Content Placeholder 2">
            <a:extLst>
              <a:ext uri="{FF2B5EF4-FFF2-40B4-BE49-F238E27FC236}">
                <a16:creationId xmlns:a16="http://schemas.microsoft.com/office/drawing/2014/main" id="{957B6CFF-6C53-B380-D742-EAFF11331AA5}"/>
              </a:ext>
            </a:extLst>
          </p:cNvPr>
          <p:cNvSpPr>
            <a:spLocks noGrp="1"/>
          </p:cNvSpPr>
          <p:nvPr>
            <p:ph idx="1"/>
          </p:nvPr>
        </p:nvSpPr>
        <p:spPr/>
        <p:txBody>
          <a:bodyPr/>
          <a:lstStyle/>
          <a:p>
            <a:r>
              <a:rPr lang="en-US" b="1" dirty="0"/>
              <a:t>Use AI when</a:t>
            </a:r>
            <a:r>
              <a:rPr lang="en-US" dirty="0"/>
              <a:t>: You have sufficient domain knowledge to evaluate outputs</a:t>
            </a:r>
          </a:p>
          <a:p>
            <a:r>
              <a:rPr lang="en-US" b="1" dirty="0"/>
              <a:t>Avoid AI when</a:t>
            </a:r>
            <a:r>
              <a:rPr lang="en-US" dirty="0"/>
              <a:t>: You lack the expertise to assess correctness and quality</a:t>
            </a:r>
          </a:p>
          <a:p>
            <a:r>
              <a:rPr lang="en-US" b="1" dirty="0"/>
              <a:t>Learning consideration</a:t>
            </a:r>
            <a:r>
              <a:rPr lang="en-US" dirty="0"/>
              <a:t>: Using AI without foundational knowledge can lead to deskilling</a:t>
            </a:r>
          </a:p>
          <a:p>
            <a:pPr marL="0" indent="0">
              <a:buNone/>
            </a:pPr>
            <a:endParaRPr lang="en-US" dirty="0"/>
          </a:p>
        </p:txBody>
      </p:sp>
      <p:sp>
        <p:nvSpPr>
          <p:cNvPr id="4" name="Slide Number Placeholder 3">
            <a:extLst>
              <a:ext uri="{FF2B5EF4-FFF2-40B4-BE49-F238E27FC236}">
                <a16:creationId xmlns:a16="http://schemas.microsoft.com/office/drawing/2014/main" id="{9822230B-A05D-4B68-156B-6C9FCDDDD909}"/>
              </a:ext>
            </a:extLst>
          </p:cNvPr>
          <p:cNvSpPr>
            <a:spLocks noGrp="1"/>
          </p:cNvSpPr>
          <p:nvPr>
            <p:ph type="sldNum" sz="quarter" idx="12"/>
          </p:nvPr>
        </p:nvSpPr>
        <p:spPr/>
        <p:txBody>
          <a:bodyPr/>
          <a:lstStyle/>
          <a:p>
            <a:fld id="{20F37917-FD3A-4669-9018-DA04BCDD3D75}" type="slidenum">
              <a:rPr lang="en-US" smtClean="0"/>
              <a:t>33</a:t>
            </a:fld>
            <a:endParaRPr lang="en-US"/>
          </a:p>
        </p:txBody>
      </p:sp>
    </p:spTree>
    <p:extLst>
      <p:ext uri="{BB962C8B-B14F-4D97-AF65-F5344CB8AC3E}">
        <p14:creationId xmlns:p14="http://schemas.microsoft.com/office/powerpoint/2010/main" val="311341199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94D5D3-62C7-FC3A-5BF2-3B8E08DDA091}"/>
              </a:ext>
            </a:extLst>
          </p:cNvPr>
          <p:cNvSpPr>
            <a:spLocks noGrp="1"/>
          </p:cNvSpPr>
          <p:nvPr>
            <p:ph type="title"/>
          </p:nvPr>
        </p:nvSpPr>
        <p:spPr/>
        <p:txBody>
          <a:bodyPr/>
          <a:lstStyle/>
          <a:p>
            <a:r>
              <a:rPr lang="en-US" dirty="0"/>
              <a:t>Beware of De-Skilling</a:t>
            </a:r>
          </a:p>
        </p:txBody>
      </p:sp>
      <p:sp>
        <p:nvSpPr>
          <p:cNvPr id="3" name="Content Placeholder 2">
            <a:extLst>
              <a:ext uri="{FF2B5EF4-FFF2-40B4-BE49-F238E27FC236}">
                <a16:creationId xmlns:a16="http://schemas.microsoft.com/office/drawing/2014/main" id="{391A5C37-C6EC-6BD1-ED22-C0F09F2537F6}"/>
              </a:ext>
            </a:extLst>
          </p:cNvPr>
          <p:cNvSpPr>
            <a:spLocks noGrp="1"/>
          </p:cNvSpPr>
          <p:nvPr>
            <p:ph idx="1"/>
          </p:nvPr>
        </p:nvSpPr>
        <p:spPr/>
        <p:txBody>
          <a:bodyPr/>
          <a:lstStyle/>
          <a:p>
            <a:r>
              <a:rPr lang="en-US" dirty="0"/>
              <a:t>Adopt a “learning tax” strategy: deliberately choose to implement certain components manually, even when AI could generate them instantly.</a:t>
            </a:r>
          </a:p>
          <a:p>
            <a:r>
              <a:rPr lang="en-US" dirty="0"/>
              <a:t>Otherwise you won't recognize when the AI is screwing up!</a:t>
            </a:r>
          </a:p>
          <a:p>
            <a:r>
              <a:rPr lang="en-US" dirty="0"/>
              <a:t>The goal isn’t to code without AI or to use it for everything, but to maintain the expertise that makes you irreplaceable—the judgment, creativity, and deep understanding that transforms good code into great software. (--Jon Bell)</a:t>
            </a:r>
          </a:p>
        </p:txBody>
      </p:sp>
      <p:sp>
        <p:nvSpPr>
          <p:cNvPr id="4" name="Slide Number Placeholder 3">
            <a:extLst>
              <a:ext uri="{FF2B5EF4-FFF2-40B4-BE49-F238E27FC236}">
                <a16:creationId xmlns:a16="http://schemas.microsoft.com/office/drawing/2014/main" id="{B5A705CD-F17C-2935-2551-EF05FC294324}"/>
              </a:ext>
            </a:extLst>
          </p:cNvPr>
          <p:cNvSpPr>
            <a:spLocks noGrp="1"/>
          </p:cNvSpPr>
          <p:nvPr>
            <p:ph type="sldNum" sz="quarter" idx="12"/>
          </p:nvPr>
        </p:nvSpPr>
        <p:spPr/>
        <p:txBody>
          <a:bodyPr/>
          <a:lstStyle/>
          <a:p>
            <a:fld id="{20F37917-FD3A-4669-9018-DA04BCDD3D75}" type="slidenum">
              <a:rPr lang="en-US" smtClean="0"/>
              <a:t>34</a:t>
            </a:fld>
            <a:endParaRPr lang="en-US"/>
          </a:p>
        </p:txBody>
      </p:sp>
    </p:spTree>
    <p:extLst>
      <p:ext uri="{BB962C8B-B14F-4D97-AF65-F5344CB8AC3E}">
        <p14:creationId xmlns:p14="http://schemas.microsoft.com/office/powerpoint/2010/main" val="80223315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919B7A-CD42-DADD-9926-C9C3E663285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8E353B-7C89-C899-9742-596FD3973DAB}"/>
              </a:ext>
            </a:extLst>
          </p:cNvPr>
          <p:cNvSpPr>
            <a:spLocks noGrp="1"/>
          </p:cNvSpPr>
          <p:nvPr>
            <p:ph type="title"/>
          </p:nvPr>
        </p:nvSpPr>
        <p:spPr/>
        <p:txBody>
          <a:bodyPr/>
          <a:lstStyle/>
          <a:p>
            <a:r>
              <a:rPr lang="en-US" dirty="0"/>
              <a:t>Remember:</a:t>
            </a:r>
          </a:p>
        </p:txBody>
      </p:sp>
      <p:sp>
        <p:nvSpPr>
          <p:cNvPr id="3" name="Content Placeholder 2">
            <a:extLst>
              <a:ext uri="{FF2B5EF4-FFF2-40B4-BE49-F238E27FC236}">
                <a16:creationId xmlns:a16="http://schemas.microsoft.com/office/drawing/2014/main" id="{EF51FBB9-C6DC-08F8-A1EE-02AE9959EF7E}"/>
              </a:ext>
            </a:extLst>
          </p:cNvPr>
          <p:cNvSpPr>
            <a:spLocks noGrp="1"/>
          </p:cNvSpPr>
          <p:nvPr>
            <p:ph sz="half" idx="1"/>
          </p:nvPr>
        </p:nvSpPr>
        <p:spPr/>
        <p:txBody>
          <a:bodyPr anchor="ctr">
            <a:normAutofit/>
          </a:bodyPr>
          <a:lstStyle/>
          <a:p>
            <a:pPr marL="0" indent="0" algn="ctr">
              <a:buNone/>
            </a:pPr>
            <a:r>
              <a:rPr lang="en-US" sz="6000" dirty="0"/>
              <a:t>Learning Comes Only Through Struggle</a:t>
            </a:r>
          </a:p>
        </p:txBody>
      </p:sp>
      <p:sp>
        <p:nvSpPr>
          <p:cNvPr id="5" name="Slide Number Placeholder 4">
            <a:extLst>
              <a:ext uri="{FF2B5EF4-FFF2-40B4-BE49-F238E27FC236}">
                <a16:creationId xmlns:a16="http://schemas.microsoft.com/office/drawing/2014/main" id="{CB50C598-B8C2-4CC6-36AA-7577797DA42E}"/>
              </a:ext>
            </a:extLst>
          </p:cNvPr>
          <p:cNvSpPr>
            <a:spLocks noGrp="1"/>
          </p:cNvSpPr>
          <p:nvPr>
            <p:ph type="sldNum" sz="quarter" idx="12"/>
          </p:nvPr>
        </p:nvSpPr>
        <p:spPr/>
        <p:txBody>
          <a:bodyPr/>
          <a:lstStyle/>
          <a:p>
            <a:fld id="{20F37917-FD3A-4669-9018-DA04BCDD3D75}" type="slidenum">
              <a:rPr lang="en-US" smtClean="0"/>
              <a:t>35</a:t>
            </a:fld>
            <a:endParaRPr lang="en-US"/>
          </a:p>
        </p:txBody>
      </p:sp>
      <p:pic>
        <p:nvPicPr>
          <p:cNvPr id="7" name="Picture 6" descr="A painting of a person with his hands on his head&#10;&#10;AI-generated content may be incorrect.">
            <a:extLst>
              <a:ext uri="{FF2B5EF4-FFF2-40B4-BE49-F238E27FC236}">
                <a16:creationId xmlns:a16="http://schemas.microsoft.com/office/drawing/2014/main" id="{285BC10A-7258-8874-8691-C0565F1CE88A}"/>
              </a:ext>
            </a:extLst>
          </p:cNvPr>
          <p:cNvPicPr>
            <a:picLocks noChangeAspect="1"/>
          </p:cNvPicPr>
          <p:nvPr/>
        </p:nvPicPr>
        <p:blipFill>
          <a:blip r:embed="rId3">
            <a:extLst>
              <a:ext uri="{28A0092B-C50C-407E-A947-70E740481C1C}">
                <a14:useLocalDpi xmlns:a14="http://schemas.microsoft.com/office/drawing/2010/main" val="0"/>
              </a:ext>
            </a:extLst>
          </a:blip>
          <a:srcRect l="35268" r="9122"/>
          <a:stretch>
            <a:fillRect/>
          </a:stretch>
        </p:blipFill>
        <p:spPr>
          <a:xfrm>
            <a:off x="6590640" y="1901299"/>
            <a:ext cx="4237463" cy="4276725"/>
          </a:xfrm>
          <a:prstGeom prst="rect">
            <a:avLst/>
          </a:prstGeom>
        </p:spPr>
      </p:pic>
      <p:sp>
        <p:nvSpPr>
          <p:cNvPr id="8" name="TextBox 7">
            <a:extLst>
              <a:ext uri="{FF2B5EF4-FFF2-40B4-BE49-F238E27FC236}">
                <a16:creationId xmlns:a16="http://schemas.microsoft.com/office/drawing/2014/main" id="{D8EE1F4A-14D4-708E-4E12-DE4D3E31074F}"/>
              </a:ext>
            </a:extLst>
          </p:cNvPr>
          <p:cNvSpPr txBox="1"/>
          <p:nvPr/>
        </p:nvSpPr>
        <p:spPr>
          <a:xfrm>
            <a:off x="4535737" y="6388636"/>
            <a:ext cx="7656263" cy="369332"/>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none" rtlCol="0">
            <a:spAutoFit/>
          </a:bodyPr>
          <a:lstStyle/>
          <a:p>
            <a:r>
              <a:rPr lang="en-US" dirty="0">
                <a:solidFill>
                  <a:srgbClr val="AF00DB"/>
                </a:solidFill>
                <a:latin typeface="Consolas" panose="020B0609020204030204" pitchFamily="49" charset="0"/>
              </a:rPr>
              <a:t>https://www.dreamstime.com/illustration/inner-struggle.html</a:t>
            </a:r>
            <a:endParaRPr lang="en-US" b="0" dirty="0">
              <a:solidFill>
                <a:srgbClr val="AF00DB"/>
              </a:solidFill>
              <a:effectLst/>
              <a:latin typeface="Consolas" panose="020B0609020204030204" pitchFamily="49" charset="0"/>
            </a:endParaRPr>
          </a:p>
        </p:txBody>
      </p:sp>
    </p:spTree>
    <p:extLst>
      <p:ext uri="{BB962C8B-B14F-4D97-AF65-F5344CB8AC3E}">
        <p14:creationId xmlns:p14="http://schemas.microsoft.com/office/powerpoint/2010/main" val="298234293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0B21C8-D62E-AA42-0E6F-AEF5F6AA12EC}"/>
              </a:ext>
            </a:extLst>
          </p:cNvPr>
          <p:cNvSpPr>
            <a:spLocks noGrp="1"/>
          </p:cNvSpPr>
          <p:nvPr>
            <p:ph type="title"/>
          </p:nvPr>
        </p:nvSpPr>
        <p:spPr/>
        <p:txBody>
          <a:bodyPr/>
          <a:lstStyle/>
          <a:p>
            <a:r>
              <a:rPr lang="en-US" dirty="0"/>
              <a:t>In other fields, de-skilling is harder to avoid</a:t>
            </a:r>
          </a:p>
        </p:txBody>
      </p:sp>
      <p:sp>
        <p:nvSpPr>
          <p:cNvPr id="3" name="Content Placeholder 2">
            <a:extLst>
              <a:ext uri="{FF2B5EF4-FFF2-40B4-BE49-F238E27FC236}">
                <a16:creationId xmlns:a16="http://schemas.microsoft.com/office/drawing/2014/main" id="{1F3C74D4-A189-D23C-6011-798B0BF0B718}"/>
              </a:ext>
            </a:extLst>
          </p:cNvPr>
          <p:cNvSpPr>
            <a:spLocks noGrp="1"/>
          </p:cNvSpPr>
          <p:nvPr>
            <p:ph idx="1"/>
          </p:nvPr>
        </p:nvSpPr>
        <p:spPr/>
        <p:txBody>
          <a:bodyPr/>
          <a:lstStyle/>
          <a:p>
            <a:r>
              <a:rPr lang="en-US" dirty="0"/>
              <a:t>AI is rapidly replacing</a:t>
            </a:r>
          </a:p>
          <a:p>
            <a:pPr lvl="1"/>
            <a:r>
              <a:rPr lang="en-US" dirty="0"/>
              <a:t>customer-service agents</a:t>
            </a:r>
          </a:p>
          <a:p>
            <a:pPr lvl="1"/>
            <a:r>
              <a:rPr lang="en-US" dirty="0"/>
              <a:t>first-year stock traders on Wall Street</a:t>
            </a:r>
          </a:p>
          <a:p>
            <a:pPr lvl="1"/>
            <a:r>
              <a:rPr lang="en-US" dirty="0"/>
              <a:t>???</a:t>
            </a:r>
          </a:p>
        </p:txBody>
      </p:sp>
      <p:sp>
        <p:nvSpPr>
          <p:cNvPr id="4" name="Slide Number Placeholder 3">
            <a:extLst>
              <a:ext uri="{FF2B5EF4-FFF2-40B4-BE49-F238E27FC236}">
                <a16:creationId xmlns:a16="http://schemas.microsoft.com/office/drawing/2014/main" id="{3F8560EE-BC13-C71F-D4D7-BAE1F84A08D9}"/>
              </a:ext>
            </a:extLst>
          </p:cNvPr>
          <p:cNvSpPr>
            <a:spLocks noGrp="1"/>
          </p:cNvSpPr>
          <p:nvPr>
            <p:ph type="sldNum" sz="quarter" idx="12"/>
          </p:nvPr>
        </p:nvSpPr>
        <p:spPr/>
        <p:txBody>
          <a:bodyPr/>
          <a:lstStyle/>
          <a:p>
            <a:fld id="{20F37917-FD3A-4669-9018-DA04BCDD3D75}" type="slidenum">
              <a:rPr lang="en-US" smtClean="0"/>
              <a:t>36</a:t>
            </a:fld>
            <a:endParaRPr lang="en-US"/>
          </a:p>
        </p:txBody>
      </p:sp>
    </p:spTree>
    <p:extLst>
      <p:ext uri="{BB962C8B-B14F-4D97-AF65-F5344CB8AC3E}">
        <p14:creationId xmlns:p14="http://schemas.microsoft.com/office/powerpoint/2010/main" val="390476030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20A0A0-BE9E-E9A3-F841-E58FB0C1EBC9}"/>
              </a:ext>
            </a:extLst>
          </p:cNvPr>
          <p:cNvSpPr>
            <a:spLocks noGrp="1"/>
          </p:cNvSpPr>
          <p:nvPr>
            <p:ph type="title"/>
          </p:nvPr>
        </p:nvSpPr>
        <p:spPr/>
        <p:txBody>
          <a:bodyPr/>
          <a:lstStyle/>
          <a:p>
            <a:r>
              <a:rPr lang="en-US" dirty="0"/>
              <a:t>Implications: What skills will the future software engineer need?</a:t>
            </a:r>
          </a:p>
        </p:txBody>
      </p:sp>
      <p:sp>
        <p:nvSpPr>
          <p:cNvPr id="4" name="Slide Number Placeholder 3">
            <a:extLst>
              <a:ext uri="{FF2B5EF4-FFF2-40B4-BE49-F238E27FC236}">
                <a16:creationId xmlns:a16="http://schemas.microsoft.com/office/drawing/2014/main" id="{2FD64468-D186-2E4D-050D-5D97187046E0}"/>
              </a:ext>
            </a:extLst>
          </p:cNvPr>
          <p:cNvSpPr>
            <a:spLocks noGrp="1"/>
          </p:cNvSpPr>
          <p:nvPr>
            <p:ph type="sldNum" sz="quarter" idx="12"/>
          </p:nvPr>
        </p:nvSpPr>
        <p:spPr/>
        <p:txBody>
          <a:bodyPr/>
          <a:lstStyle/>
          <a:p>
            <a:fld id="{20F37917-FD3A-4669-9018-DA04BCDD3D75}" type="slidenum">
              <a:rPr lang="en-US" smtClean="0"/>
              <a:t>37</a:t>
            </a:fld>
            <a:endParaRPr lang="en-US"/>
          </a:p>
        </p:txBody>
      </p:sp>
      <p:sp>
        <p:nvSpPr>
          <p:cNvPr id="7" name="Content Placeholder 6">
            <a:extLst>
              <a:ext uri="{FF2B5EF4-FFF2-40B4-BE49-F238E27FC236}">
                <a16:creationId xmlns:a16="http://schemas.microsoft.com/office/drawing/2014/main" id="{413722D3-9910-EA72-9A8D-BE9404F4EBE9}"/>
              </a:ext>
            </a:extLst>
          </p:cNvPr>
          <p:cNvSpPr>
            <a:spLocks noGrp="1"/>
          </p:cNvSpPr>
          <p:nvPr>
            <p:ph idx="1"/>
          </p:nvPr>
        </p:nvSpPr>
        <p:spPr/>
        <p:txBody>
          <a:bodyPr/>
          <a:lstStyle/>
          <a:p>
            <a:r>
              <a:rPr lang="en-US" dirty="0"/>
              <a:t>Design:  ++</a:t>
            </a:r>
          </a:p>
          <a:p>
            <a:r>
              <a:rPr lang="en-US" dirty="0"/>
              <a:t>Coding: --</a:t>
            </a:r>
          </a:p>
          <a:p>
            <a:r>
              <a:rPr lang="en-US" dirty="0"/>
              <a:t>Debugging: +++</a:t>
            </a:r>
          </a:p>
          <a:p>
            <a:r>
              <a:rPr lang="en-US" dirty="0"/>
              <a:t>Requirements Acquisition: +++</a:t>
            </a:r>
          </a:p>
          <a:p>
            <a:r>
              <a:rPr lang="en-US" dirty="0"/>
              <a:t>Human Factors/Teamwork: ++</a:t>
            </a:r>
          </a:p>
        </p:txBody>
      </p:sp>
    </p:spTree>
    <p:extLst>
      <p:ext uri="{BB962C8B-B14F-4D97-AF65-F5344CB8AC3E}">
        <p14:creationId xmlns:p14="http://schemas.microsoft.com/office/powerpoint/2010/main" val="416408755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748E75-41BF-6816-4C99-47F0A73D1E6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C03696-F4D1-8102-5E11-D92019E77ED4}"/>
              </a:ext>
            </a:extLst>
          </p:cNvPr>
          <p:cNvSpPr>
            <a:spLocks noGrp="1"/>
          </p:cNvSpPr>
          <p:nvPr>
            <p:ph type="title"/>
          </p:nvPr>
        </p:nvSpPr>
        <p:spPr/>
        <p:txBody>
          <a:bodyPr/>
          <a:lstStyle/>
          <a:p>
            <a:r>
              <a:rPr lang="en-US" dirty="0"/>
              <a:t>Review: Learning Goals for this Lesson</a:t>
            </a:r>
          </a:p>
        </p:txBody>
      </p:sp>
      <p:sp>
        <p:nvSpPr>
          <p:cNvPr id="3" name="Content Placeholder 2">
            <a:extLst>
              <a:ext uri="{FF2B5EF4-FFF2-40B4-BE49-F238E27FC236}">
                <a16:creationId xmlns:a16="http://schemas.microsoft.com/office/drawing/2014/main" id="{C4D49BBD-1189-EC22-36CC-A0D3530445B7}"/>
              </a:ext>
            </a:extLst>
          </p:cNvPr>
          <p:cNvSpPr>
            <a:spLocks noGrp="1"/>
          </p:cNvSpPr>
          <p:nvPr>
            <p:ph idx="1"/>
          </p:nvPr>
        </p:nvSpPr>
        <p:spPr/>
        <p:txBody>
          <a:bodyPr/>
          <a:lstStyle/>
          <a:p>
            <a:r>
              <a:rPr lang="en-US" dirty="0"/>
              <a:t>You should now be able to:</a:t>
            </a:r>
          </a:p>
          <a:p>
            <a:pPr lvl="1"/>
            <a:r>
              <a:rPr lang="en-US" dirty="0"/>
              <a:t>Explain what an AI Coding Agent is and is not</a:t>
            </a:r>
          </a:p>
          <a:p>
            <a:pPr lvl="1"/>
            <a:r>
              <a:rPr lang="en-US" dirty="0"/>
              <a:t>Describe when using an AI agent is or is not appropriate</a:t>
            </a:r>
          </a:p>
          <a:p>
            <a:pPr lvl="1"/>
            <a:r>
              <a:rPr lang="en-US" dirty="0"/>
              <a:t>Explain a good pattern for using an AI coding agent</a:t>
            </a:r>
          </a:p>
          <a:p>
            <a:pPr lvl="1"/>
            <a:r>
              <a:rPr lang="en-US" dirty="0"/>
              <a:t>Understand the basics of good prompting</a:t>
            </a:r>
          </a:p>
          <a:p>
            <a:pPr lvl="1"/>
            <a:r>
              <a:rPr lang="en-US" dirty="0"/>
              <a:t>Know how to supervise an AI coding agent at work</a:t>
            </a:r>
          </a:p>
          <a:p>
            <a:pPr lvl="1"/>
            <a:r>
              <a:rPr lang="en-US" dirty="0"/>
              <a:t>Know how to avoid de-skilling</a:t>
            </a:r>
          </a:p>
        </p:txBody>
      </p:sp>
      <p:sp>
        <p:nvSpPr>
          <p:cNvPr id="4" name="Slide Number Placeholder 3">
            <a:extLst>
              <a:ext uri="{FF2B5EF4-FFF2-40B4-BE49-F238E27FC236}">
                <a16:creationId xmlns:a16="http://schemas.microsoft.com/office/drawing/2014/main" id="{93120247-978D-16B0-2ADE-41650DD4D8C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F37917-FD3A-4669-9018-DA04BCDD3D75}"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38</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475650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34527B-80FC-87BE-E860-C89AA0CF49AF}"/>
              </a:ext>
            </a:extLst>
          </p:cNvPr>
          <p:cNvSpPr>
            <a:spLocks noGrp="1"/>
          </p:cNvSpPr>
          <p:nvPr>
            <p:ph type="title"/>
          </p:nvPr>
        </p:nvSpPr>
        <p:spPr>
          <a:xfrm>
            <a:off x="838200" y="365125"/>
            <a:ext cx="10515600" cy="1325563"/>
          </a:xfrm>
        </p:spPr>
        <p:txBody>
          <a:bodyPr anchor="b">
            <a:normAutofit/>
          </a:bodyPr>
          <a:lstStyle/>
          <a:p>
            <a:r>
              <a:rPr lang="en-US" dirty="0"/>
              <a:t>Our Slogans (1)</a:t>
            </a:r>
          </a:p>
        </p:txBody>
      </p:sp>
      <p:sp>
        <p:nvSpPr>
          <p:cNvPr id="13" name="Content Placeholder 2">
            <a:extLst>
              <a:ext uri="{FF2B5EF4-FFF2-40B4-BE49-F238E27FC236}">
                <a16:creationId xmlns:a16="http://schemas.microsoft.com/office/drawing/2014/main" id="{EB151071-294A-F995-93FE-3F67E262B62E}"/>
              </a:ext>
            </a:extLst>
          </p:cNvPr>
          <p:cNvSpPr>
            <a:spLocks noGrp="1"/>
          </p:cNvSpPr>
          <p:nvPr>
            <p:ph sz="half" idx="1"/>
          </p:nvPr>
        </p:nvSpPr>
        <p:spPr>
          <a:xfrm>
            <a:off x="838200" y="1825625"/>
            <a:ext cx="5181600" cy="4351338"/>
          </a:xfrm>
        </p:spPr>
        <p:txBody>
          <a:bodyPr anchor="ctr">
            <a:normAutofit/>
          </a:bodyPr>
          <a:lstStyle/>
          <a:p>
            <a:pPr marL="0" indent="0" algn="ctr">
              <a:buNone/>
            </a:pPr>
            <a:r>
              <a:rPr lang="en-US" sz="6000" dirty="0"/>
              <a:t>AI amplifies human capabilities, not replaces them</a:t>
            </a:r>
          </a:p>
        </p:txBody>
      </p:sp>
      <p:pic>
        <p:nvPicPr>
          <p:cNvPr id="8" name="Content Placeholder 7" descr="A black background with a black square&#10;&#10;AI-generated content may be incorrect.">
            <a:extLst>
              <a:ext uri="{FF2B5EF4-FFF2-40B4-BE49-F238E27FC236}">
                <a16:creationId xmlns:a16="http://schemas.microsoft.com/office/drawing/2014/main" id="{EC2A5C55-3C4B-1D63-D920-5B2BEC612EE1}"/>
              </a:ext>
            </a:extLst>
          </p:cNvPr>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7738947" y="1825625"/>
            <a:ext cx="2564781" cy="2564781"/>
          </a:xfrm>
          <a:noFill/>
        </p:spPr>
      </p:pic>
      <p:sp>
        <p:nvSpPr>
          <p:cNvPr id="4" name="Slide Number Placeholder 3">
            <a:extLst>
              <a:ext uri="{FF2B5EF4-FFF2-40B4-BE49-F238E27FC236}">
                <a16:creationId xmlns:a16="http://schemas.microsoft.com/office/drawing/2014/main" id="{AC0D5BD4-5AB7-0476-E1AC-987EB8602F6B}"/>
              </a:ext>
            </a:extLst>
          </p:cNvPr>
          <p:cNvSpPr>
            <a:spLocks noGrp="1"/>
          </p:cNvSpPr>
          <p:nvPr>
            <p:ph type="sldNum" sz="quarter" idx="12"/>
          </p:nvPr>
        </p:nvSpPr>
        <p:spPr>
          <a:xfrm>
            <a:off x="8610600" y="6356350"/>
            <a:ext cx="2743200" cy="365125"/>
          </a:xfrm>
        </p:spPr>
        <p:txBody>
          <a:bodyPr anchor="ctr">
            <a:normAutofit/>
          </a:bodyPr>
          <a:lstStyle/>
          <a:p>
            <a:pPr>
              <a:spcAft>
                <a:spcPts val="600"/>
              </a:spcAft>
            </a:pPr>
            <a:fld id="{20F37917-FD3A-4669-9018-DA04BCDD3D75}" type="slidenum">
              <a:rPr lang="en-US" smtClean="0"/>
              <a:pPr>
                <a:spcAft>
                  <a:spcPts val="600"/>
                </a:spcAft>
              </a:pPr>
              <a:t>4</a:t>
            </a:fld>
            <a:endParaRPr lang="en-US"/>
          </a:p>
        </p:txBody>
      </p:sp>
      <p:sp>
        <p:nvSpPr>
          <p:cNvPr id="9" name="TextBox 8">
            <a:extLst>
              <a:ext uri="{FF2B5EF4-FFF2-40B4-BE49-F238E27FC236}">
                <a16:creationId xmlns:a16="http://schemas.microsoft.com/office/drawing/2014/main" id="{24317F81-4DAC-18B3-E8AC-DACB99F40BCF}"/>
              </a:ext>
            </a:extLst>
          </p:cNvPr>
          <p:cNvSpPr txBox="1"/>
          <p:nvPr/>
        </p:nvSpPr>
        <p:spPr>
          <a:xfrm>
            <a:off x="2416036" y="6308209"/>
            <a:ext cx="9429184" cy="369332"/>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none" rtlCol="0">
            <a:spAutoFit/>
          </a:bodyPr>
          <a:lstStyle/>
          <a:p>
            <a:r>
              <a:rPr lang="en-US" dirty="0">
                <a:solidFill>
                  <a:srgbClr val="AF00DB"/>
                </a:solidFill>
                <a:latin typeface="Consolas" panose="020B0609020204030204" pitchFamily="49" charset="0"/>
              </a:rPr>
              <a:t>https://thenounproject.com/browse/icons/term/ai-collaboration (CC BY 3.0)</a:t>
            </a:r>
            <a:endParaRPr lang="en-US" b="0" dirty="0">
              <a:solidFill>
                <a:srgbClr val="AF00DB"/>
              </a:solidFill>
              <a:effectLst/>
              <a:latin typeface="Consolas" panose="020B0609020204030204" pitchFamily="49" charset="0"/>
            </a:endParaRPr>
          </a:p>
        </p:txBody>
      </p:sp>
    </p:spTree>
    <p:extLst>
      <p:ext uri="{BB962C8B-B14F-4D97-AF65-F5344CB8AC3E}">
        <p14:creationId xmlns:p14="http://schemas.microsoft.com/office/powerpoint/2010/main" val="41603107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DE7CDE-294C-F79C-3C87-A8E5E1799332}"/>
              </a:ext>
            </a:extLst>
          </p:cNvPr>
          <p:cNvSpPr>
            <a:spLocks noGrp="1"/>
          </p:cNvSpPr>
          <p:nvPr>
            <p:ph type="title"/>
          </p:nvPr>
        </p:nvSpPr>
        <p:spPr/>
        <p:txBody>
          <a:bodyPr/>
          <a:lstStyle/>
          <a:p>
            <a:r>
              <a:rPr lang="en-US" dirty="0"/>
              <a:t>Our Slogans (2)</a:t>
            </a:r>
          </a:p>
        </p:txBody>
      </p:sp>
      <p:sp>
        <p:nvSpPr>
          <p:cNvPr id="3" name="Content Placeholder 2">
            <a:extLst>
              <a:ext uri="{FF2B5EF4-FFF2-40B4-BE49-F238E27FC236}">
                <a16:creationId xmlns:a16="http://schemas.microsoft.com/office/drawing/2014/main" id="{00BDBB4A-D417-CC82-C4A0-389E19DB26DF}"/>
              </a:ext>
            </a:extLst>
          </p:cNvPr>
          <p:cNvSpPr>
            <a:spLocks noGrp="1"/>
          </p:cNvSpPr>
          <p:nvPr>
            <p:ph sz="half" idx="1"/>
          </p:nvPr>
        </p:nvSpPr>
        <p:spPr/>
        <p:txBody>
          <a:bodyPr anchor="ctr">
            <a:normAutofit/>
          </a:bodyPr>
          <a:lstStyle/>
          <a:p>
            <a:pPr marL="0" indent="0" algn="ctr">
              <a:buNone/>
            </a:pPr>
            <a:r>
              <a:rPr lang="en-US" sz="6000" dirty="0"/>
              <a:t>Learning Comes Only Through Struggle</a:t>
            </a:r>
          </a:p>
        </p:txBody>
      </p:sp>
      <p:sp>
        <p:nvSpPr>
          <p:cNvPr id="5" name="Slide Number Placeholder 4">
            <a:extLst>
              <a:ext uri="{FF2B5EF4-FFF2-40B4-BE49-F238E27FC236}">
                <a16:creationId xmlns:a16="http://schemas.microsoft.com/office/drawing/2014/main" id="{09DDEFD3-C722-8589-82A8-465F5F1C384A}"/>
              </a:ext>
            </a:extLst>
          </p:cNvPr>
          <p:cNvSpPr>
            <a:spLocks noGrp="1"/>
          </p:cNvSpPr>
          <p:nvPr>
            <p:ph type="sldNum" sz="quarter" idx="12"/>
          </p:nvPr>
        </p:nvSpPr>
        <p:spPr/>
        <p:txBody>
          <a:bodyPr/>
          <a:lstStyle/>
          <a:p>
            <a:fld id="{20F37917-FD3A-4669-9018-DA04BCDD3D75}" type="slidenum">
              <a:rPr lang="en-US" smtClean="0"/>
              <a:t>5</a:t>
            </a:fld>
            <a:endParaRPr lang="en-US"/>
          </a:p>
        </p:txBody>
      </p:sp>
      <p:pic>
        <p:nvPicPr>
          <p:cNvPr id="7" name="Picture 6" descr="A painting of a person with his hands on his head&#10;&#10;AI-generated content may be incorrect.">
            <a:extLst>
              <a:ext uri="{FF2B5EF4-FFF2-40B4-BE49-F238E27FC236}">
                <a16:creationId xmlns:a16="http://schemas.microsoft.com/office/drawing/2014/main" id="{CAED6C6C-35BC-8839-7667-587ABBB3B8F3}"/>
              </a:ext>
            </a:extLst>
          </p:cNvPr>
          <p:cNvPicPr>
            <a:picLocks noChangeAspect="1"/>
          </p:cNvPicPr>
          <p:nvPr/>
        </p:nvPicPr>
        <p:blipFill>
          <a:blip r:embed="rId3">
            <a:extLst>
              <a:ext uri="{28A0092B-C50C-407E-A947-70E740481C1C}">
                <a14:useLocalDpi xmlns:a14="http://schemas.microsoft.com/office/drawing/2010/main" val="0"/>
              </a:ext>
            </a:extLst>
          </a:blip>
          <a:srcRect l="35268" r="9122"/>
          <a:stretch>
            <a:fillRect/>
          </a:stretch>
        </p:blipFill>
        <p:spPr>
          <a:xfrm>
            <a:off x="6590640" y="1901299"/>
            <a:ext cx="4237463" cy="4276725"/>
          </a:xfrm>
          <a:prstGeom prst="rect">
            <a:avLst/>
          </a:prstGeom>
        </p:spPr>
      </p:pic>
      <p:sp>
        <p:nvSpPr>
          <p:cNvPr id="8" name="TextBox 7">
            <a:extLst>
              <a:ext uri="{FF2B5EF4-FFF2-40B4-BE49-F238E27FC236}">
                <a16:creationId xmlns:a16="http://schemas.microsoft.com/office/drawing/2014/main" id="{5D2F15AD-CCF6-4720-B10E-CD2888B1DD1C}"/>
              </a:ext>
            </a:extLst>
          </p:cNvPr>
          <p:cNvSpPr txBox="1"/>
          <p:nvPr/>
        </p:nvSpPr>
        <p:spPr>
          <a:xfrm>
            <a:off x="4535737" y="6388636"/>
            <a:ext cx="7656263" cy="369332"/>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none" rtlCol="0">
            <a:spAutoFit/>
          </a:bodyPr>
          <a:lstStyle/>
          <a:p>
            <a:r>
              <a:rPr lang="en-US" dirty="0">
                <a:solidFill>
                  <a:srgbClr val="AF00DB"/>
                </a:solidFill>
                <a:latin typeface="Consolas" panose="020B0609020204030204" pitchFamily="49" charset="0"/>
              </a:rPr>
              <a:t>https://www.dreamstime.com/illustration/inner-struggle.html</a:t>
            </a:r>
            <a:endParaRPr lang="en-US" b="0" dirty="0">
              <a:solidFill>
                <a:srgbClr val="AF00DB"/>
              </a:solidFill>
              <a:effectLst/>
              <a:latin typeface="Consolas" panose="020B0609020204030204" pitchFamily="49" charset="0"/>
            </a:endParaRPr>
          </a:p>
        </p:txBody>
      </p:sp>
    </p:spTree>
    <p:extLst>
      <p:ext uri="{BB962C8B-B14F-4D97-AF65-F5344CB8AC3E}">
        <p14:creationId xmlns:p14="http://schemas.microsoft.com/office/powerpoint/2010/main" val="5384797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1A9C703C-A96D-FEF5-BDE9-D1C52505F5D7}"/>
              </a:ext>
            </a:extLst>
          </p:cNvPr>
          <p:cNvSpPr>
            <a:spLocks noGrp="1"/>
          </p:cNvSpPr>
          <p:nvPr>
            <p:ph type="title"/>
          </p:nvPr>
        </p:nvSpPr>
        <p:spPr/>
        <p:txBody>
          <a:bodyPr/>
          <a:lstStyle/>
          <a:p>
            <a:r>
              <a:rPr lang="en-US" dirty="0"/>
              <a:t>Disclaimer</a:t>
            </a:r>
          </a:p>
        </p:txBody>
      </p:sp>
      <p:sp>
        <p:nvSpPr>
          <p:cNvPr id="7" name="Content Placeholder 6">
            <a:extLst>
              <a:ext uri="{FF2B5EF4-FFF2-40B4-BE49-F238E27FC236}">
                <a16:creationId xmlns:a16="http://schemas.microsoft.com/office/drawing/2014/main" id="{E9EED5E5-BFD2-42BB-33C3-63403B014727}"/>
              </a:ext>
            </a:extLst>
          </p:cNvPr>
          <p:cNvSpPr>
            <a:spLocks noGrp="1"/>
          </p:cNvSpPr>
          <p:nvPr>
            <p:ph idx="1"/>
          </p:nvPr>
        </p:nvSpPr>
        <p:spPr/>
        <p:txBody>
          <a:bodyPr/>
          <a:lstStyle/>
          <a:p>
            <a:r>
              <a:rPr lang="en-US" dirty="0"/>
              <a:t>I do not claim to be an expert on this subject</a:t>
            </a:r>
          </a:p>
          <a:p>
            <a:r>
              <a:rPr lang="en-US" dirty="0"/>
              <a:t>These materials are based only on my own limited experience</a:t>
            </a:r>
          </a:p>
          <a:p>
            <a:r>
              <a:rPr lang="en-US" dirty="0"/>
              <a:t>Much credit to Prof. Jon Bell and the CS 3100 team, on which this lecture is based.</a:t>
            </a:r>
          </a:p>
          <a:p>
            <a:endParaRPr lang="en-US" dirty="0"/>
          </a:p>
        </p:txBody>
      </p:sp>
      <p:sp>
        <p:nvSpPr>
          <p:cNvPr id="5" name="Slide Number Placeholder 4">
            <a:extLst>
              <a:ext uri="{FF2B5EF4-FFF2-40B4-BE49-F238E27FC236}">
                <a16:creationId xmlns:a16="http://schemas.microsoft.com/office/drawing/2014/main" id="{45B19BD3-7DA2-641A-8E91-C8CC6B43810A}"/>
              </a:ext>
            </a:extLst>
          </p:cNvPr>
          <p:cNvSpPr>
            <a:spLocks noGrp="1"/>
          </p:cNvSpPr>
          <p:nvPr>
            <p:ph type="sldNum" sz="quarter" idx="12"/>
          </p:nvPr>
        </p:nvSpPr>
        <p:spPr/>
        <p:txBody>
          <a:bodyPr/>
          <a:lstStyle/>
          <a:p>
            <a:fld id="{20F37917-FD3A-4669-9018-DA04BCDD3D75}" type="slidenum">
              <a:rPr lang="en-US" smtClean="0"/>
              <a:t>6</a:t>
            </a:fld>
            <a:endParaRPr lang="en-US"/>
          </a:p>
        </p:txBody>
      </p:sp>
    </p:spTree>
    <p:extLst>
      <p:ext uri="{BB962C8B-B14F-4D97-AF65-F5344CB8AC3E}">
        <p14:creationId xmlns:p14="http://schemas.microsoft.com/office/powerpoint/2010/main" val="33287415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F29B9F-9288-3181-47B5-402B46743ED0}"/>
              </a:ext>
            </a:extLst>
          </p:cNvPr>
          <p:cNvSpPr>
            <a:spLocks noGrp="1"/>
          </p:cNvSpPr>
          <p:nvPr>
            <p:ph type="title"/>
          </p:nvPr>
        </p:nvSpPr>
        <p:spPr/>
        <p:txBody>
          <a:bodyPr/>
          <a:lstStyle/>
          <a:p>
            <a:r>
              <a:rPr lang="en-US" dirty="0"/>
              <a:t>What is a Large Language Model (LLM?)</a:t>
            </a:r>
          </a:p>
        </p:txBody>
      </p:sp>
      <p:sp>
        <p:nvSpPr>
          <p:cNvPr id="3" name="Content Placeholder 2">
            <a:extLst>
              <a:ext uri="{FF2B5EF4-FFF2-40B4-BE49-F238E27FC236}">
                <a16:creationId xmlns:a16="http://schemas.microsoft.com/office/drawing/2014/main" id="{03A25CCF-4240-13AF-C6B6-0BD30B7C2170}"/>
              </a:ext>
            </a:extLst>
          </p:cNvPr>
          <p:cNvSpPr>
            <a:spLocks noGrp="1"/>
          </p:cNvSpPr>
          <p:nvPr>
            <p:ph idx="1"/>
          </p:nvPr>
        </p:nvSpPr>
        <p:spPr>
          <a:xfrm>
            <a:off x="838200" y="1467110"/>
            <a:ext cx="7887346" cy="4351338"/>
          </a:xfrm>
        </p:spPr>
        <p:txBody>
          <a:bodyPr/>
          <a:lstStyle/>
          <a:p>
            <a:r>
              <a:rPr lang="en-US" dirty="0"/>
              <a:t>Basically, it is an overgrown autocomplete.</a:t>
            </a:r>
          </a:p>
          <a:p>
            <a:r>
              <a:rPr lang="en-US" dirty="0"/>
              <a:t>Given a large database of texts and an initial segment of your input, it answers the question:</a:t>
            </a:r>
          </a:p>
          <a:p>
            <a:r>
              <a:rPr lang="en-US" dirty="0"/>
              <a:t>What is the most likely way in which this input would continue?</a:t>
            </a:r>
          </a:p>
        </p:txBody>
      </p:sp>
      <p:sp>
        <p:nvSpPr>
          <p:cNvPr id="4" name="Slide Number Placeholder 3">
            <a:extLst>
              <a:ext uri="{FF2B5EF4-FFF2-40B4-BE49-F238E27FC236}">
                <a16:creationId xmlns:a16="http://schemas.microsoft.com/office/drawing/2014/main" id="{4EBEDAF6-1B3E-FE98-06E4-9DB5D3A4FF2B}"/>
              </a:ext>
            </a:extLst>
          </p:cNvPr>
          <p:cNvSpPr>
            <a:spLocks noGrp="1"/>
          </p:cNvSpPr>
          <p:nvPr>
            <p:ph type="sldNum" sz="quarter" idx="12"/>
          </p:nvPr>
        </p:nvSpPr>
        <p:spPr/>
        <p:txBody>
          <a:bodyPr/>
          <a:lstStyle/>
          <a:p>
            <a:fld id="{20F37917-FD3A-4669-9018-DA04BCDD3D75}" type="slidenum">
              <a:rPr lang="en-US" smtClean="0"/>
              <a:t>7</a:t>
            </a:fld>
            <a:endParaRPr lang="en-US"/>
          </a:p>
        </p:txBody>
      </p:sp>
      <p:sp>
        <p:nvSpPr>
          <p:cNvPr id="5" name="TextBox 4">
            <a:extLst>
              <a:ext uri="{FF2B5EF4-FFF2-40B4-BE49-F238E27FC236}">
                <a16:creationId xmlns:a16="http://schemas.microsoft.com/office/drawing/2014/main" id="{07BA4616-2C92-B65B-7EC1-45D04DD2DEFB}"/>
              </a:ext>
            </a:extLst>
          </p:cNvPr>
          <p:cNvSpPr txBox="1"/>
          <p:nvPr/>
        </p:nvSpPr>
        <p:spPr>
          <a:xfrm>
            <a:off x="8956713" y="2551837"/>
            <a:ext cx="2522863" cy="1754326"/>
          </a:xfrm>
          <a:prstGeom prst="rect">
            <a:avLst/>
          </a:prstGeom>
          <a:solidFill>
            <a:srgbClr val="FFFF00"/>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lang="en-US" sz="3600" b="0" dirty="0">
                <a:solidFill>
                  <a:srgbClr val="AF00DB"/>
                </a:solidFill>
                <a:effectLst/>
                <a:latin typeface="Consolas" panose="020B0609020204030204" pitchFamily="49" charset="0"/>
              </a:rPr>
              <a:t>Need graphic here</a:t>
            </a:r>
          </a:p>
        </p:txBody>
      </p:sp>
    </p:spTree>
    <p:extLst>
      <p:ext uri="{BB962C8B-B14F-4D97-AF65-F5344CB8AC3E}">
        <p14:creationId xmlns:p14="http://schemas.microsoft.com/office/powerpoint/2010/main" val="38722399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746D16-A6EB-E09E-2968-8A30E27C0EE2}"/>
              </a:ext>
            </a:extLst>
          </p:cNvPr>
          <p:cNvSpPr>
            <a:spLocks noGrp="1"/>
          </p:cNvSpPr>
          <p:nvPr>
            <p:ph type="title"/>
          </p:nvPr>
        </p:nvSpPr>
        <p:spPr/>
        <p:txBody>
          <a:bodyPr/>
          <a:lstStyle/>
          <a:p>
            <a:r>
              <a:rPr lang="en-US" dirty="0"/>
              <a:t>Is there more?</a:t>
            </a:r>
          </a:p>
        </p:txBody>
      </p:sp>
      <p:sp>
        <p:nvSpPr>
          <p:cNvPr id="3" name="Content Placeholder 2">
            <a:extLst>
              <a:ext uri="{FF2B5EF4-FFF2-40B4-BE49-F238E27FC236}">
                <a16:creationId xmlns:a16="http://schemas.microsoft.com/office/drawing/2014/main" id="{07E5926D-0E3D-E449-49F0-107E971B9975}"/>
              </a:ext>
            </a:extLst>
          </p:cNvPr>
          <p:cNvSpPr>
            <a:spLocks noGrp="1"/>
          </p:cNvSpPr>
          <p:nvPr>
            <p:ph idx="1"/>
          </p:nvPr>
        </p:nvSpPr>
        <p:spPr/>
        <p:txBody>
          <a:bodyPr/>
          <a:lstStyle/>
          <a:p>
            <a:r>
              <a:rPr lang="en-US" dirty="0"/>
              <a:t>Yes: the "input" it is trying to complete can include</a:t>
            </a:r>
          </a:p>
          <a:p>
            <a:pPr lvl="1"/>
            <a:r>
              <a:rPr lang="en-US" dirty="0"/>
              <a:t> all the files in your project.</a:t>
            </a:r>
          </a:p>
          <a:p>
            <a:pPr lvl="1"/>
            <a:r>
              <a:rPr lang="en-US" dirty="0"/>
              <a:t>the dependencies in your codebase</a:t>
            </a:r>
          </a:p>
          <a:p>
            <a:pPr lvl="1"/>
            <a:r>
              <a:rPr lang="en-US" dirty="0"/>
              <a:t>the structure of your codebase (matching against the codebases it knows about)</a:t>
            </a:r>
          </a:p>
          <a:p>
            <a:r>
              <a:rPr lang="en-US" dirty="0"/>
              <a:t>Yes: it can run commands, look at the output, and suggest fixes</a:t>
            </a:r>
          </a:p>
          <a:p>
            <a:r>
              <a:rPr lang="en-US" dirty="0"/>
              <a:t>No: it's all just a question of what's the "input" it's trying to complete, and a scary big database it's matching against</a:t>
            </a:r>
          </a:p>
        </p:txBody>
      </p:sp>
      <p:sp>
        <p:nvSpPr>
          <p:cNvPr id="4" name="Slide Number Placeholder 3">
            <a:extLst>
              <a:ext uri="{FF2B5EF4-FFF2-40B4-BE49-F238E27FC236}">
                <a16:creationId xmlns:a16="http://schemas.microsoft.com/office/drawing/2014/main" id="{A63A1FED-3836-ADFD-E503-1721559179A1}"/>
              </a:ext>
            </a:extLst>
          </p:cNvPr>
          <p:cNvSpPr>
            <a:spLocks noGrp="1"/>
          </p:cNvSpPr>
          <p:nvPr>
            <p:ph type="sldNum" sz="quarter" idx="12"/>
          </p:nvPr>
        </p:nvSpPr>
        <p:spPr/>
        <p:txBody>
          <a:bodyPr/>
          <a:lstStyle/>
          <a:p>
            <a:fld id="{20F37917-FD3A-4669-9018-DA04BCDD3D75}" type="slidenum">
              <a:rPr lang="en-US" smtClean="0"/>
              <a:t>8</a:t>
            </a:fld>
            <a:endParaRPr lang="en-US"/>
          </a:p>
        </p:txBody>
      </p:sp>
    </p:spTree>
    <p:extLst>
      <p:ext uri="{BB962C8B-B14F-4D97-AF65-F5344CB8AC3E}">
        <p14:creationId xmlns:p14="http://schemas.microsoft.com/office/powerpoint/2010/main" val="9382820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3BF706-FD79-43B2-33AC-C774D5896153}"/>
              </a:ext>
            </a:extLst>
          </p:cNvPr>
          <p:cNvSpPr>
            <a:spLocks noGrp="1"/>
          </p:cNvSpPr>
          <p:nvPr>
            <p:ph type="title"/>
          </p:nvPr>
        </p:nvSpPr>
        <p:spPr/>
        <p:txBody>
          <a:bodyPr/>
          <a:lstStyle/>
          <a:p>
            <a:r>
              <a:rPr lang="en-US" dirty="0"/>
              <a:t>What can an AI do for you?</a:t>
            </a:r>
          </a:p>
        </p:txBody>
      </p:sp>
      <p:sp>
        <p:nvSpPr>
          <p:cNvPr id="3" name="Content Placeholder 2">
            <a:extLst>
              <a:ext uri="{FF2B5EF4-FFF2-40B4-BE49-F238E27FC236}">
                <a16:creationId xmlns:a16="http://schemas.microsoft.com/office/drawing/2014/main" id="{F652C2BD-63C8-22F4-4E7A-F5D8EFFD71C7}"/>
              </a:ext>
            </a:extLst>
          </p:cNvPr>
          <p:cNvSpPr>
            <a:spLocks noGrp="1"/>
          </p:cNvSpPr>
          <p:nvPr>
            <p:ph idx="1"/>
          </p:nvPr>
        </p:nvSpPr>
        <p:spPr/>
        <p:txBody>
          <a:bodyPr/>
          <a:lstStyle/>
          <a:p>
            <a:r>
              <a:rPr lang="en-US" dirty="0"/>
              <a:t>Analyze your codebase</a:t>
            </a:r>
          </a:p>
          <a:p>
            <a:r>
              <a:rPr lang="en-US" dirty="0"/>
              <a:t>Write code</a:t>
            </a:r>
          </a:p>
          <a:p>
            <a:r>
              <a:rPr lang="en-US" dirty="0"/>
              <a:t>Run tests and look at the output</a:t>
            </a:r>
          </a:p>
          <a:p>
            <a:r>
              <a:rPr lang="en-US" dirty="0"/>
              <a:t>Suggest fixes </a:t>
            </a:r>
          </a:p>
          <a:p>
            <a:endParaRPr lang="en-US" dirty="0"/>
          </a:p>
        </p:txBody>
      </p:sp>
      <p:sp>
        <p:nvSpPr>
          <p:cNvPr id="4" name="Slide Number Placeholder 3">
            <a:extLst>
              <a:ext uri="{FF2B5EF4-FFF2-40B4-BE49-F238E27FC236}">
                <a16:creationId xmlns:a16="http://schemas.microsoft.com/office/drawing/2014/main" id="{60E5BF91-15A2-A0E4-D3E2-2D6F1396C939}"/>
              </a:ext>
            </a:extLst>
          </p:cNvPr>
          <p:cNvSpPr>
            <a:spLocks noGrp="1"/>
          </p:cNvSpPr>
          <p:nvPr>
            <p:ph type="sldNum" sz="quarter" idx="12"/>
          </p:nvPr>
        </p:nvSpPr>
        <p:spPr/>
        <p:txBody>
          <a:bodyPr/>
          <a:lstStyle/>
          <a:p>
            <a:fld id="{20F37917-FD3A-4669-9018-DA04BCDD3D75}" type="slidenum">
              <a:rPr lang="en-US" smtClean="0"/>
              <a:t>9</a:t>
            </a:fld>
            <a:endParaRPr lang="en-US"/>
          </a:p>
        </p:txBody>
      </p:sp>
      <p:sp>
        <p:nvSpPr>
          <p:cNvPr id="5" name="Right Brace 4">
            <a:extLst>
              <a:ext uri="{FF2B5EF4-FFF2-40B4-BE49-F238E27FC236}">
                <a16:creationId xmlns:a16="http://schemas.microsoft.com/office/drawing/2014/main" id="{14EEFEBB-088D-658D-3169-6D7B71A84B26}"/>
              </a:ext>
            </a:extLst>
          </p:cNvPr>
          <p:cNvSpPr/>
          <p:nvPr/>
        </p:nvSpPr>
        <p:spPr>
          <a:xfrm>
            <a:off x="5982159" y="1685582"/>
            <a:ext cx="705080" cy="1905918"/>
          </a:xfrm>
          <a:prstGeom prst="rightBrace">
            <a:avLst>
              <a:gd name="adj1" fmla="val 25521"/>
              <a:gd name="adj2" fmla="val 50000"/>
            </a:avLst>
          </a:prstGeom>
          <a:ln w="25400">
            <a:solidFill>
              <a:schemeClr val="tx1"/>
            </a:solidFill>
            <a:tailEnd type="non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 name="TextBox 5">
            <a:extLst>
              <a:ext uri="{FF2B5EF4-FFF2-40B4-BE49-F238E27FC236}">
                <a16:creationId xmlns:a16="http://schemas.microsoft.com/office/drawing/2014/main" id="{D3D842B9-D5DE-5045-FD71-92F3280DFAA3}"/>
              </a:ext>
            </a:extLst>
          </p:cNvPr>
          <p:cNvSpPr txBox="1"/>
          <p:nvPr/>
        </p:nvSpPr>
        <p:spPr>
          <a:xfrm>
            <a:off x="6887797" y="2376931"/>
            <a:ext cx="2135521" cy="523220"/>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none" rtlCol="0">
            <a:spAutoFit/>
          </a:bodyPr>
          <a:lstStyle/>
          <a:p>
            <a:pPr algn="l"/>
            <a:r>
              <a:rPr lang="en-US" sz="2800" b="0" dirty="0">
                <a:solidFill>
                  <a:schemeClr val="tx1"/>
                </a:solidFill>
                <a:effectLst/>
              </a:rPr>
              <a:t>AI in the loop</a:t>
            </a:r>
          </a:p>
        </p:txBody>
      </p:sp>
      <p:sp>
        <p:nvSpPr>
          <p:cNvPr id="7" name="TextBox 6">
            <a:extLst>
              <a:ext uri="{FF2B5EF4-FFF2-40B4-BE49-F238E27FC236}">
                <a16:creationId xmlns:a16="http://schemas.microsoft.com/office/drawing/2014/main" id="{34923216-460B-05F2-7F71-99EEB2CD21B1}"/>
              </a:ext>
            </a:extLst>
          </p:cNvPr>
          <p:cNvSpPr txBox="1"/>
          <p:nvPr/>
        </p:nvSpPr>
        <p:spPr>
          <a:xfrm>
            <a:off x="8372819" y="4097172"/>
            <a:ext cx="2743200" cy="1754326"/>
          </a:xfrm>
          <a:prstGeom prst="rect">
            <a:avLst/>
          </a:prstGeom>
          <a:solidFill>
            <a:srgbClr val="FFFF00"/>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lang="en-US" sz="3600" b="0" dirty="0">
                <a:solidFill>
                  <a:srgbClr val="AF00DB"/>
                </a:solidFill>
                <a:effectLst/>
                <a:latin typeface="Consolas" panose="020B0609020204030204" pitchFamily="49" charset="0"/>
              </a:rPr>
              <a:t>Need screenshot here</a:t>
            </a:r>
          </a:p>
        </p:txBody>
      </p:sp>
    </p:spTree>
    <p:extLst>
      <p:ext uri="{BB962C8B-B14F-4D97-AF65-F5344CB8AC3E}">
        <p14:creationId xmlns:p14="http://schemas.microsoft.com/office/powerpoint/2010/main" val="26364402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2">
            <a:lumMod val="20000"/>
            <a:lumOff val="80000"/>
          </a:schemeClr>
        </a:solidFill>
        <a:ln>
          <a:solidFill>
            <a:srgbClr val="0070C0"/>
          </a:solidFill>
        </a:ln>
      </a:spPr>
      <a:bodyPr rtlCol="0" anchor="ctr"/>
      <a:lstStyle>
        <a:defPPr algn="l">
          <a:defRPr dirty="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tx1"/>
          </a:solidFill>
          <a:tailEnd type="arrow" w="lg" len="lg"/>
        </a:ln>
      </a:spPr>
      <a:bodyPr/>
      <a:lstStyle/>
      <a:style>
        <a:lnRef idx="1">
          <a:schemeClr val="accent1"/>
        </a:lnRef>
        <a:fillRef idx="0">
          <a:schemeClr val="accent1"/>
        </a:fillRef>
        <a:effectRef idx="0">
          <a:schemeClr val="accent1"/>
        </a:effectRef>
        <a:fontRef idx="minor">
          <a:schemeClr val="tx1"/>
        </a:fontRef>
      </a:style>
    </a:lnDef>
    <a:txDef>
      <a:spPr>
        <a:noFill/>
        <a:ln w="12700" cap="flat" cmpd="sng" algn="ctr">
          <a:noFill/>
          <a:prstDash val="solid"/>
          <a:miter lim="800000"/>
        </a:ln>
        <a:effectLst/>
      </a:spPr>
      <a:bodyPr wrap="square">
        <a:spAutoFit/>
      </a:bodyPr>
      <a:lstStyle>
        <a:defPPr algn="l">
          <a:defRPr b="0" dirty="0">
            <a:solidFill>
              <a:srgbClr val="AF00DB"/>
            </a:solidFill>
            <a:effectLst/>
            <a:latin typeface="Consolas" panose="020B0609020204030204" pitchFamily="49" charset="0"/>
          </a:defRPr>
        </a:defPPr>
      </a:lstStyle>
      <a:style>
        <a:lnRef idx="2">
          <a:schemeClr val="accent1">
            <a:shade val="50000"/>
          </a:schemeClr>
        </a:lnRef>
        <a:fillRef idx="1">
          <a:schemeClr val="accent1"/>
        </a:fillRef>
        <a:effectRef idx="0">
          <a:schemeClr val="accent1"/>
        </a:effectRef>
        <a:fontRef idx="minor">
          <a:schemeClr val="lt1"/>
        </a:fontRef>
      </a: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c7c4ec06-6060-48ba-a8ce-c8a9c536e115}" enabled="1" method="Privileged" siteId="{a8eec281-aaa3-4dae-ac9b-9a398b9215e7}" contentBits="0" removed="0"/>
</clbl:labelList>
</file>

<file path=docProps/app.xml><?xml version="1.0" encoding="utf-8"?>
<Properties xmlns="http://schemas.openxmlformats.org/officeDocument/2006/extended-properties" xmlns:vt="http://schemas.openxmlformats.org/officeDocument/2006/docPropsVTypes">
  <TotalTime>32420</TotalTime>
  <Words>2581</Words>
  <Application>Microsoft Office PowerPoint</Application>
  <PresentationFormat>Widescreen</PresentationFormat>
  <Paragraphs>311</Paragraphs>
  <Slides>38</Slides>
  <Notes>17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38</vt:i4>
      </vt:variant>
    </vt:vector>
  </HeadingPairs>
  <TitlesOfParts>
    <vt:vector size="44" baseType="lpstr">
      <vt:lpstr>Consolas</vt:lpstr>
      <vt:lpstr>Verdana</vt:lpstr>
      <vt:lpstr>Calibri</vt:lpstr>
      <vt:lpstr>Arial</vt:lpstr>
      <vt:lpstr>Helvetica Neue</vt:lpstr>
      <vt:lpstr>Office Theme</vt:lpstr>
      <vt:lpstr>CS 4530: Fundamentals of Software Engineering  Module 17: Using AI Agents</vt:lpstr>
      <vt:lpstr>Learning Goals for this Lesson</vt:lpstr>
      <vt:lpstr>Outline</vt:lpstr>
      <vt:lpstr>Our Slogans (1)</vt:lpstr>
      <vt:lpstr>Our Slogans (2)</vt:lpstr>
      <vt:lpstr>Disclaimer</vt:lpstr>
      <vt:lpstr>What is a Large Language Model (LLM?)</vt:lpstr>
      <vt:lpstr>Is there more?</vt:lpstr>
      <vt:lpstr>What can an AI do for you?</vt:lpstr>
      <vt:lpstr>Example</vt:lpstr>
      <vt:lpstr>Examples of AI Coding Agents</vt:lpstr>
      <vt:lpstr>Strengths of AI Coding Agents</vt:lpstr>
      <vt:lpstr>Limitations</vt:lpstr>
      <vt:lpstr>A Pattern for using AI programming agents</vt:lpstr>
      <vt:lpstr>Identify: what information does the AI need?</vt:lpstr>
      <vt:lpstr>Organizing your prompts</vt:lpstr>
      <vt:lpstr>Engage: Design Artifacts to maintain</vt:lpstr>
      <vt:lpstr>Here's a prompt I actually used (1)</vt:lpstr>
      <vt:lpstr>My Prompt (2)</vt:lpstr>
      <vt:lpstr>My Prompt (3)</vt:lpstr>
      <vt:lpstr>My Prompt (4)</vt:lpstr>
      <vt:lpstr>My Prompt (5)</vt:lpstr>
      <vt:lpstr>My Prompt (6)</vt:lpstr>
      <vt:lpstr>Was that a good prompt?</vt:lpstr>
      <vt:lpstr>Prompt Engineering</vt:lpstr>
      <vt:lpstr>Back to the plan: Evaluate</vt:lpstr>
      <vt:lpstr>Watching the AI work</vt:lpstr>
      <vt:lpstr>The Request</vt:lpstr>
      <vt:lpstr>PowerPoint Presentation</vt:lpstr>
      <vt:lpstr>The final steps: Calibrate/Tweak/Finalize</vt:lpstr>
      <vt:lpstr>Use Design As a Way of Communicating Organization</vt:lpstr>
      <vt:lpstr>What can't an AI do (or do well)</vt:lpstr>
      <vt:lpstr>Task familiarity determines appropriateness</vt:lpstr>
      <vt:lpstr>Beware of De-Skilling</vt:lpstr>
      <vt:lpstr>Remember:</vt:lpstr>
      <vt:lpstr>In other fields, de-skilling is harder to avoid</vt:lpstr>
      <vt:lpstr>Implications: What skills will the future software engineer need?</vt:lpstr>
      <vt:lpstr>Review: Learning Goals for this Lesson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title</dc:title>
  <dc:creator>Mitchell Wand</dc:creator>
  <cp:lastModifiedBy>Wand, Mitchell</cp:lastModifiedBy>
  <cp:revision>191</cp:revision>
  <dcterms:created xsi:type="dcterms:W3CDTF">2021-01-07T15:19:22Z</dcterms:created>
  <dcterms:modified xsi:type="dcterms:W3CDTF">2025-11-20T01:17:28Z</dcterms:modified>
</cp:coreProperties>
</file>